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92" r:id="rId3"/>
    <p:sldId id="261" r:id="rId4"/>
    <p:sldId id="267" r:id="rId5"/>
    <p:sldId id="268" r:id="rId6"/>
    <p:sldId id="266" r:id="rId7"/>
    <p:sldId id="290" r:id="rId8"/>
    <p:sldId id="270" r:id="rId9"/>
    <p:sldId id="294" r:id="rId10"/>
    <p:sldId id="271" r:id="rId11"/>
    <p:sldId id="276" r:id="rId12"/>
    <p:sldId id="283" r:id="rId13"/>
  </p:sldIdLst>
  <p:sldSz cx="12192000" cy="6858000"/>
  <p:notesSz cx="6858000" cy="9144000"/>
  <p:embeddedFontLst>
    <p:embeddedFont>
      <p:font typeface="Arial Black" panose="020B06040202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 Medium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64">
          <p15:clr>
            <a:srgbClr val="A4A3A4"/>
          </p15:clr>
        </p15:guide>
        <p15:guide id="2" pos="189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+058KLn8UslKeObYuN0Vs0DqD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906912-BF35-1245-B3C8-E1AA3658474F}" v="3" dt="2023-04-06T10:36:17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09"/>
  </p:normalViewPr>
  <p:slideViewPr>
    <p:cSldViewPr snapToGrid="0">
      <p:cViewPr varScale="1">
        <p:scale>
          <a:sx n="151" d="100"/>
          <a:sy n="151" d="100"/>
        </p:scale>
        <p:origin x="208" y="200"/>
      </p:cViewPr>
      <p:guideLst>
        <p:guide orient="horz" pos="2364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30" Type="http://customschemas.google.com/relationships/presentationmetadata" Target="meta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A6906912-BF35-1245-B3C8-E1AA3658474F}"/>
    <pc:docChg chg="undo custSel addSld delSld modSld">
      <pc:chgData name="Aniket Chhabra" userId="598e0514-bef3-4e71-b6aa-f2edd6441cff" providerId="ADAL" clId="{A6906912-BF35-1245-B3C8-E1AA3658474F}" dt="2023-04-06T10:36:30.523" v="31" actId="2696"/>
      <pc:docMkLst>
        <pc:docMk/>
      </pc:docMkLst>
      <pc:sldChg chg="add del">
        <pc:chgData name="Aniket Chhabra" userId="598e0514-bef3-4e71-b6aa-f2edd6441cff" providerId="ADAL" clId="{A6906912-BF35-1245-B3C8-E1AA3658474F}" dt="2023-04-06T10:36:30.523" v="31" actId="2696"/>
        <pc:sldMkLst>
          <pc:docMk/>
          <pc:sldMk cId="601968393" sldId="293"/>
        </pc:sldMkLst>
      </pc:sldChg>
      <pc:sldChg chg="addSp delSp modSp new del mod modClrScheme chgLayout">
        <pc:chgData name="Aniket Chhabra" userId="598e0514-bef3-4e71-b6aa-f2edd6441cff" providerId="ADAL" clId="{A6906912-BF35-1245-B3C8-E1AA3658474F}" dt="2023-04-06T10:36:15.593" v="28" actId="2696"/>
        <pc:sldMkLst>
          <pc:docMk/>
          <pc:sldMk cId="3601070886" sldId="293"/>
        </pc:sldMkLst>
        <pc:spChg chg="del">
          <ac:chgData name="Aniket Chhabra" userId="598e0514-bef3-4e71-b6aa-f2edd6441cff" providerId="ADAL" clId="{A6906912-BF35-1245-B3C8-E1AA3658474F}" dt="2023-04-06T10:35:16.276" v="2" actId="478"/>
          <ac:spMkLst>
            <pc:docMk/>
            <pc:sldMk cId="3601070886" sldId="293"/>
            <ac:spMk id="2" creationId="{B52E6634-9038-5767-706B-9F23D19B4970}"/>
          </ac:spMkLst>
        </pc:spChg>
        <pc:spChg chg="del">
          <ac:chgData name="Aniket Chhabra" userId="598e0514-bef3-4e71-b6aa-f2edd6441cff" providerId="ADAL" clId="{A6906912-BF35-1245-B3C8-E1AA3658474F}" dt="2023-04-06T10:35:18.215" v="3" actId="478"/>
          <ac:spMkLst>
            <pc:docMk/>
            <pc:sldMk cId="3601070886" sldId="293"/>
            <ac:spMk id="3" creationId="{A2234B7A-5234-6EB5-6DA7-EA52D6161909}"/>
          </ac:spMkLst>
        </pc:spChg>
        <pc:spChg chg="add del mod">
          <ac:chgData name="Aniket Chhabra" userId="598e0514-bef3-4e71-b6aa-f2edd6441cff" providerId="ADAL" clId="{A6906912-BF35-1245-B3C8-E1AA3658474F}" dt="2023-04-06T10:35:33.137" v="18" actId="26606"/>
          <ac:spMkLst>
            <pc:docMk/>
            <pc:sldMk cId="3601070886" sldId="293"/>
            <ac:spMk id="9" creationId="{112AEB37-EB54-7853-DDFD-D9D8D172411A}"/>
          </ac:spMkLst>
        </pc:spChg>
        <pc:spChg chg="add del mod">
          <ac:chgData name="Aniket Chhabra" userId="598e0514-bef3-4e71-b6aa-f2edd6441cff" providerId="ADAL" clId="{A6906912-BF35-1245-B3C8-E1AA3658474F}" dt="2023-04-06T10:35:33.137" v="18" actId="26606"/>
          <ac:spMkLst>
            <pc:docMk/>
            <pc:sldMk cId="3601070886" sldId="293"/>
            <ac:spMk id="11" creationId="{E0F6DF1E-8D56-27B8-D7A8-F32496D6E99B}"/>
          </ac:spMkLst>
        </pc:spChg>
        <pc:picChg chg="add mod">
          <ac:chgData name="Aniket Chhabra" userId="598e0514-bef3-4e71-b6aa-f2edd6441cff" providerId="ADAL" clId="{A6906912-BF35-1245-B3C8-E1AA3658474F}" dt="2023-04-06T10:35:36.177" v="21" actId="962"/>
          <ac:picMkLst>
            <pc:docMk/>
            <pc:sldMk cId="3601070886" sldId="293"/>
            <ac:picMk id="4" creationId="{AFFA1BC0-42C0-0F5F-0E7F-5DD33D45F75D}"/>
          </ac:picMkLst>
        </pc:picChg>
      </pc:sldChg>
      <pc:sldChg chg="delSp add setBg delDesignElem">
        <pc:chgData name="Aniket Chhabra" userId="598e0514-bef3-4e71-b6aa-f2edd6441cff" providerId="ADAL" clId="{A6906912-BF35-1245-B3C8-E1AA3658474F}" dt="2023-04-06T10:36:17.649" v="30"/>
        <pc:sldMkLst>
          <pc:docMk/>
          <pc:sldMk cId="344775995" sldId="294"/>
        </pc:sldMkLst>
        <pc:spChg chg="del">
          <ac:chgData name="Aniket Chhabra" userId="598e0514-bef3-4e71-b6aa-f2edd6441cff" providerId="ADAL" clId="{A6906912-BF35-1245-B3C8-E1AA3658474F}" dt="2023-04-06T10:36:17.649" v="30"/>
          <ac:spMkLst>
            <pc:docMk/>
            <pc:sldMk cId="344775995" sldId="294"/>
            <ac:spMk id="10" creationId="{42A4FC2C-047E-45A5-965D-8E1E3BF09BC6}"/>
          </ac:spMkLst>
        </pc:spChg>
      </pc:sldChg>
      <pc:sldChg chg="addSp delSp modSp new del mod setBg">
        <pc:chgData name="Aniket Chhabra" userId="598e0514-bef3-4e71-b6aa-f2edd6441cff" providerId="ADAL" clId="{A6906912-BF35-1245-B3C8-E1AA3658474F}" dt="2023-04-06T10:36:15.593" v="28" actId="2696"/>
        <pc:sldMkLst>
          <pc:docMk/>
          <pc:sldMk cId="2103303619" sldId="294"/>
        </pc:sldMkLst>
        <pc:spChg chg="del">
          <ac:chgData name="Aniket Chhabra" userId="598e0514-bef3-4e71-b6aa-f2edd6441cff" providerId="ADAL" clId="{A6906912-BF35-1245-B3C8-E1AA3658474F}" dt="2023-04-06T10:36:04.511" v="25" actId="26606"/>
          <ac:spMkLst>
            <pc:docMk/>
            <pc:sldMk cId="2103303619" sldId="294"/>
            <ac:spMk id="2" creationId="{342CDD7E-0F9D-8D3E-B26B-68A5928ABD35}"/>
          </ac:spMkLst>
        </pc:spChg>
        <pc:spChg chg="del">
          <ac:chgData name="Aniket Chhabra" userId="598e0514-bef3-4e71-b6aa-f2edd6441cff" providerId="ADAL" clId="{A6906912-BF35-1245-B3C8-E1AA3658474F}" dt="2023-04-06T10:36:04.511" v="25" actId="26606"/>
          <ac:spMkLst>
            <pc:docMk/>
            <pc:sldMk cId="2103303619" sldId="294"/>
            <ac:spMk id="3" creationId="{B456F4CD-81E8-2FF9-5CD6-B533DF40EE36}"/>
          </ac:spMkLst>
        </pc:spChg>
        <pc:spChg chg="del">
          <ac:chgData name="Aniket Chhabra" userId="598e0514-bef3-4e71-b6aa-f2edd6441cff" providerId="ADAL" clId="{A6906912-BF35-1245-B3C8-E1AA3658474F}" dt="2023-04-06T10:36:04.511" v="25" actId="26606"/>
          <ac:spMkLst>
            <pc:docMk/>
            <pc:sldMk cId="2103303619" sldId="294"/>
            <ac:spMk id="4" creationId="{53194008-BCA6-1AED-5316-347C8E0EF7E2}"/>
          </ac:spMkLst>
        </pc:spChg>
        <pc:spChg chg="add">
          <ac:chgData name="Aniket Chhabra" userId="598e0514-bef3-4e71-b6aa-f2edd6441cff" providerId="ADAL" clId="{A6906912-BF35-1245-B3C8-E1AA3658474F}" dt="2023-04-06T10:36:04.511" v="25" actId="26606"/>
          <ac:spMkLst>
            <pc:docMk/>
            <pc:sldMk cId="2103303619" sldId="294"/>
            <ac:spMk id="10" creationId="{42A4FC2C-047E-45A5-965D-8E1E3BF09BC6}"/>
          </ac:spMkLst>
        </pc:spChg>
        <pc:picChg chg="add mod">
          <ac:chgData name="Aniket Chhabra" userId="598e0514-bef3-4e71-b6aa-f2edd6441cff" providerId="ADAL" clId="{A6906912-BF35-1245-B3C8-E1AA3658474F}" dt="2023-04-06T10:36:08.580" v="27" actId="962"/>
          <ac:picMkLst>
            <pc:docMk/>
            <pc:sldMk cId="2103303619" sldId="294"/>
            <ac:picMk id="5" creationId="{4422406A-2F95-0DE5-A347-3F1441F80C8E}"/>
          </ac:picMkLst>
        </pc:picChg>
      </pc:sldChg>
      <pc:sldMasterChg chg="delSldLayout">
        <pc:chgData name="Aniket Chhabra" userId="598e0514-bef3-4e71-b6aa-f2edd6441cff" providerId="ADAL" clId="{A6906912-BF35-1245-B3C8-E1AA3658474F}" dt="2023-04-06T10:36:15.593" v="28" actId="2696"/>
        <pc:sldMasterMkLst>
          <pc:docMk/>
          <pc:sldMasterMk cId="0" sldId="2147483648"/>
        </pc:sldMasterMkLst>
        <pc:sldLayoutChg chg="del">
          <pc:chgData name="Aniket Chhabra" userId="598e0514-bef3-4e71-b6aa-f2edd6441cff" providerId="ADAL" clId="{A6906912-BF35-1245-B3C8-E1AA3658474F}" dt="2023-04-06T10:36:15.593" v="28" actId="269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Aniket Chhabra" userId="598e0514-bef3-4e71-b6aa-f2edd6441cff" providerId="ADAL" clId="{7EB2D6D6-2877-A342-B889-14C6F0702165}"/>
    <pc:docChg chg="modSld">
      <pc:chgData name="Aniket Chhabra" userId="598e0514-bef3-4e71-b6aa-f2edd6441cff" providerId="ADAL" clId="{7EB2D6D6-2877-A342-B889-14C6F0702165}" dt="2022-10-19T13:49:12.267" v="1" actId="1036"/>
      <pc:docMkLst>
        <pc:docMk/>
      </pc:docMkLst>
      <pc:sldChg chg="modSp mod">
        <pc:chgData name="Aniket Chhabra" userId="598e0514-bef3-4e71-b6aa-f2edd6441cff" providerId="ADAL" clId="{7EB2D6D6-2877-A342-B889-14C6F0702165}" dt="2022-10-19T13:36:44.348" v="0" actId="1076"/>
        <pc:sldMkLst>
          <pc:docMk/>
          <pc:sldMk cId="0" sldId="257"/>
        </pc:sldMkLst>
        <pc:picChg chg="mod">
          <ac:chgData name="Aniket Chhabra" userId="598e0514-bef3-4e71-b6aa-f2edd6441cff" providerId="ADAL" clId="{7EB2D6D6-2877-A342-B889-14C6F0702165}" dt="2022-10-19T13:36:44.348" v="0" actId="1076"/>
          <ac:picMkLst>
            <pc:docMk/>
            <pc:sldMk cId="0" sldId="257"/>
            <ac:picMk id="97" creationId="{00000000-0000-0000-0000-000000000000}"/>
          </ac:picMkLst>
        </pc:picChg>
      </pc:sldChg>
      <pc:sldChg chg="modSp mod">
        <pc:chgData name="Aniket Chhabra" userId="598e0514-bef3-4e71-b6aa-f2edd6441cff" providerId="ADAL" clId="{7EB2D6D6-2877-A342-B889-14C6F0702165}" dt="2022-10-19T13:49:12.267" v="1" actId="1036"/>
        <pc:sldMkLst>
          <pc:docMk/>
          <pc:sldMk cId="0" sldId="261"/>
        </pc:sldMkLst>
        <pc:picChg chg="mod">
          <ac:chgData name="Aniket Chhabra" userId="598e0514-bef3-4e71-b6aa-f2edd6441cff" providerId="ADAL" clId="{7EB2D6D6-2877-A342-B889-14C6F0702165}" dt="2022-10-19T13:49:12.267" v="1" actId="1036"/>
          <ac:picMkLst>
            <pc:docMk/>
            <pc:sldMk cId="0" sldId="261"/>
            <ac:picMk id="10" creationId="{F6F20632-FD4C-1F41-8DB1-BCEAD56B277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82502A-019E-40FA-B687-FD463A9F3463}" type="doc">
      <dgm:prSet loTypeId="urn:microsoft.com/office/officeart/2005/8/layout/cycle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CF95CF4-327D-4E51-9889-2EDB926445C2}">
      <dgm:prSet phldrT="[Text]" custT="1"/>
      <dgm:spPr/>
      <dgm:t>
        <a:bodyPr/>
        <a:lstStyle/>
        <a:p>
          <a:r>
            <a:rPr lang="en-IN" sz="1200" dirty="0"/>
            <a:t>11 month program</a:t>
          </a:r>
        </a:p>
      </dgm:t>
    </dgm:pt>
    <dgm:pt modelId="{DC894ECE-90F7-4114-A15C-165202EBB02E}" type="parTrans" cxnId="{14620FBD-A70A-4A70-984C-F2EF4C770C3E}">
      <dgm:prSet/>
      <dgm:spPr/>
      <dgm:t>
        <a:bodyPr/>
        <a:lstStyle/>
        <a:p>
          <a:endParaRPr lang="en-IN" sz="1600"/>
        </a:p>
      </dgm:t>
    </dgm:pt>
    <dgm:pt modelId="{91609B4D-6EAA-47AF-A6C5-CACBD17E329C}" type="sibTrans" cxnId="{14620FBD-A70A-4A70-984C-F2EF4C770C3E}">
      <dgm:prSet/>
      <dgm:spPr/>
      <dgm:t>
        <a:bodyPr/>
        <a:lstStyle/>
        <a:p>
          <a:endParaRPr lang="en-IN" sz="1600"/>
        </a:p>
      </dgm:t>
    </dgm:pt>
    <dgm:pt modelId="{F06DFC41-C1CF-4349-8AA2-49ADA4A612D6}">
      <dgm:prSet phldrT="[Text]" custT="1"/>
      <dgm:spPr/>
      <dgm:t>
        <a:bodyPr/>
        <a:lstStyle/>
        <a:p>
          <a:r>
            <a:rPr lang="en-US" altLang="en-US" sz="1200" b="0" dirty="0">
              <a:latin typeface="+mn-lt"/>
            </a:rPr>
            <a:t>Flexible Structure</a:t>
          </a:r>
          <a:endParaRPr lang="en-IN" sz="1200" b="0" dirty="0"/>
        </a:p>
      </dgm:t>
    </dgm:pt>
    <dgm:pt modelId="{2D9CC03B-A360-45FE-AED0-59331921AA70}" type="parTrans" cxnId="{28DF70F5-7DB8-4E71-8215-4FE0C4A2FC9C}">
      <dgm:prSet/>
      <dgm:spPr/>
      <dgm:t>
        <a:bodyPr/>
        <a:lstStyle/>
        <a:p>
          <a:endParaRPr lang="en-IN" sz="1600"/>
        </a:p>
      </dgm:t>
    </dgm:pt>
    <dgm:pt modelId="{D12D6791-1A84-4A33-9CC3-81905B1572D9}" type="sibTrans" cxnId="{28DF70F5-7DB8-4E71-8215-4FE0C4A2FC9C}">
      <dgm:prSet/>
      <dgm:spPr/>
      <dgm:t>
        <a:bodyPr/>
        <a:lstStyle/>
        <a:p>
          <a:endParaRPr lang="en-IN" sz="1600"/>
        </a:p>
      </dgm:t>
    </dgm:pt>
    <dgm:pt modelId="{0CE0C213-4F50-47E4-A16E-E9121F69330A}">
      <dgm:prSet phldrT="[Text]" custT="1"/>
      <dgm:spPr/>
      <dgm:t>
        <a:bodyPr/>
        <a:lstStyle/>
        <a:p>
          <a:r>
            <a:rPr lang="en-IN" sz="1200" dirty="0"/>
            <a:t>Great Lakes + UT Austin</a:t>
          </a:r>
        </a:p>
      </dgm:t>
    </dgm:pt>
    <dgm:pt modelId="{2ECDE483-1071-481E-9EF2-CAF396F015EB}" type="parTrans" cxnId="{3AC6156E-5589-404A-A489-08240BD27A7C}">
      <dgm:prSet/>
      <dgm:spPr/>
      <dgm:t>
        <a:bodyPr/>
        <a:lstStyle/>
        <a:p>
          <a:endParaRPr lang="en-IN" sz="1600"/>
        </a:p>
      </dgm:t>
    </dgm:pt>
    <dgm:pt modelId="{227FBA3A-B810-4406-99F2-E6662454FF28}" type="sibTrans" cxnId="{3AC6156E-5589-404A-A489-08240BD27A7C}">
      <dgm:prSet/>
      <dgm:spPr/>
      <dgm:t>
        <a:bodyPr/>
        <a:lstStyle/>
        <a:p>
          <a:endParaRPr lang="en-IN" sz="1600"/>
        </a:p>
      </dgm:t>
    </dgm:pt>
    <dgm:pt modelId="{1C35A574-A723-4E95-BF73-4A3FFD204EB2}">
      <dgm:prSet phldrT="[Text]" custT="1"/>
      <dgm:spPr/>
      <dgm:t>
        <a:bodyPr/>
        <a:lstStyle/>
        <a:p>
          <a:r>
            <a:rPr lang="en-IN" sz="1200" dirty="0"/>
            <a:t>Ranked No.1 program for 5 consecutive years</a:t>
          </a:r>
        </a:p>
      </dgm:t>
    </dgm:pt>
    <dgm:pt modelId="{FE44234C-B7CE-4E52-A8EA-43356027FAA4}" type="parTrans" cxnId="{8B3A40A6-DBD0-4506-AAA8-D76F632DD6D4}">
      <dgm:prSet/>
      <dgm:spPr/>
      <dgm:t>
        <a:bodyPr/>
        <a:lstStyle/>
        <a:p>
          <a:endParaRPr lang="en-IN" sz="1600"/>
        </a:p>
      </dgm:t>
    </dgm:pt>
    <dgm:pt modelId="{E220B40A-61CD-4CBB-B8C6-2F4AFAACC7B2}" type="sibTrans" cxnId="{8B3A40A6-DBD0-4506-AAA8-D76F632DD6D4}">
      <dgm:prSet/>
      <dgm:spPr/>
      <dgm:t>
        <a:bodyPr/>
        <a:lstStyle/>
        <a:p>
          <a:endParaRPr lang="en-IN" sz="1600"/>
        </a:p>
      </dgm:t>
    </dgm:pt>
    <dgm:pt modelId="{BC8EEAFE-DF5C-492B-8753-1A072A474187}">
      <dgm:prSet phldrT="[Text]" custT="1"/>
      <dgm:spPr/>
      <dgm:t>
        <a:bodyPr/>
        <a:lstStyle/>
        <a:p>
          <a:r>
            <a:rPr lang="en-IN" sz="1200" dirty="0"/>
            <a:t>Peer-to-peer Learning</a:t>
          </a:r>
        </a:p>
      </dgm:t>
    </dgm:pt>
    <dgm:pt modelId="{AC8275BA-9D82-413F-85F5-AC8AA017F448}" type="parTrans" cxnId="{93779405-47D9-4FF8-8FD0-87AEDE197464}">
      <dgm:prSet/>
      <dgm:spPr/>
      <dgm:t>
        <a:bodyPr/>
        <a:lstStyle/>
        <a:p>
          <a:endParaRPr lang="en-IN" sz="1600"/>
        </a:p>
      </dgm:t>
    </dgm:pt>
    <dgm:pt modelId="{130E7D0A-C317-4039-A71B-EC319BE6B91A}" type="sibTrans" cxnId="{93779405-47D9-4FF8-8FD0-87AEDE197464}">
      <dgm:prSet/>
      <dgm:spPr/>
      <dgm:t>
        <a:bodyPr/>
        <a:lstStyle/>
        <a:p>
          <a:endParaRPr lang="en-IN" sz="1600"/>
        </a:p>
      </dgm:t>
    </dgm:pt>
    <dgm:pt modelId="{2BE29FC5-4A88-48D6-942B-160B61B6808D}">
      <dgm:prSet custT="1"/>
      <dgm:spPr/>
      <dgm:t>
        <a:bodyPr/>
        <a:lstStyle/>
        <a:p>
          <a:r>
            <a:rPr lang="en-IN" sz="1200" dirty="0"/>
            <a:t>Immersive Experiential Hands-on learning</a:t>
          </a:r>
        </a:p>
      </dgm:t>
    </dgm:pt>
    <dgm:pt modelId="{FE51CF3C-7ED3-4394-94BC-4E2817360685}" type="parTrans" cxnId="{6B4DEE71-E90A-468D-9D68-6AD5424535E1}">
      <dgm:prSet/>
      <dgm:spPr/>
      <dgm:t>
        <a:bodyPr/>
        <a:lstStyle/>
        <a:p>
          <a:endParaRPr lang="en-IN" sz="1600"/>
        </a:p>
      </dgm:t>
    </dgm:pt>
    <dgm:pt modelId="{E3FE465B-93A1-4B48-8476-8C8B28879EDC}" type="sibTrans" cxnId="{6B4DEE71-E90A-468D-9D68-6AD5424535E1}">
      <dgm:prSet/>
      <dgm:spPr/>
      <dgm:t>
        <a:bodyPr/>
        <a:lstStyle/>
        <a:p>
          <a:endParaRPr lang="en-IN" sz="1600"/>
        </a:p>
      </dgm:t>
    </dgm:pt>
    <dgm:pt modelId="{928752CA-DB97-4E03-B3E9-52F6968F7E02}" type="pres">
      <dgm:prSet presAssocID="{8882502A-019E-40FA-B687-FD463A9F3463}" presName="cycle" presStyleCnt="0">
        <dgm:presLayoutVars>
          <dgm:dir/>
          <dgm:resizeHandles val="exact"/>
        </dgm:presLayoutVars>
      </dgm:prSet>
      <dgm:spPr/>
    </dgm:pt>
    <dgm:pt modelId="{D8721C73-1300-460B-9C0D-967B5D06A3BD}" type="pres">
      <dgm:prSet presAssocID="{6CF95CF4-327D-4E51-9889-2EDB926445C2}" presName="node" presStyleLbl="node1" presStyleIdx="0" presStyleCnt="6">
        <dgm:presLayoutVars>
          <dgm:bulletEnabled val="1"/>
        </dgm:presLayoutVars>
      </dgm:prSet>
      <dgm:spPr/>
    </dgm:pt>
    <dgm:pt modelId="{B6458CA3-1A33-4829-BF33-9436A8E89718}" type="pres">
      <dgm:prSet presAssocID="{6CF95CF4-327D-4E51-9889-2EDB926445C2}" presName="spNode" presStyleCnt="0"/>
      <dgm:spPr/>
    </dgm:pt>
    <dgm:pt modelId="{A1AA15DC-BC82-40C9-9EF1-4C1781392972}" type="pres">
      <dgm:prSet presAssocID="{91609B4D-6EAA-47AF-A6C5-CACBD17E329C}" presName="sibTrans" presStyleLbl="sibTrans1D1" presStyleIdx="0" presStyleCnt="6"/>
      <dgm:spPr/>
    </dgm:pt>
    <dgm:pt modelId="{37027876-D247-40D2-A35A-DDB81C273631}" type="pres">
      <dgm:prSet presAssocID="{F06DFC41-C1CF-4349-8AA2-49ADA4A612D6}" presName="node" presStyleLbl="node1" presStyleIdx="1" presStyleCnt="6">
        <dgm:presLayoutVars>
          <dgm:bulletEnabled val="1"/>
        </dgm:presLayoutVars>
      </dgm:prSet>
      <dgm:spPr/>
    </dgm:pt>
    <dgm:pt modelId="{BAB188DC-1935-49D6-8042-EF94D9DD44CC}" type="pres">
      <dgm:prSet presAssocID="{F06DFC41-C1CF-4349-8AA2-49ADA4A612D6}" presName="spNode" presStyleCnt="0"/>
      <dgm:spPr/>
    </dgm:pt>
    <dgm:pt modelId="{3B3C6841-C3F6-4AEC-89DC-39713AC0C80F}" type="pres">
      <dgm:prSet presAssocID="{D12D6791-1A84-4A33-9CC3-81905B1572D9}" presName="sibTrans" presStyleLbl="sibTrans1D1" presStyleIdx="1" presStyleCnt="6"/>
      <dgm:spPr/>
    </dgm:pt>
    <dgm:pt modelId="{E11F7F11-E772-424E-812F-1E1D65C1989E}" type="pres">
      <dgm:prSet presAssocID="{0CE0C213-4F50-47E4-A16E-E9121F69330A}" presName="node" presStyleLbl="node1" presStyleIdx="2" presStyleCnt="6">
        <dgm:presLayoutVars>
          <dgm:bulletEnabled val="1"/>
        </dgm:presLayoutVars>
      </dgm:prSet>
      <dgm:spPr/>
    </dgm:pt>
    <dgm:pt modelId="{784025B0-EC20-4A3E-8CE1-9747057BF695}" type="pres">
      <dgm:prSet presAssocID="{0CE0C213-4F50-47E4-A16E-E9121F69330A}" presName="spNode" presStyleCnt="0"/>
      <dgm:spPr/>
    </dgm:pt>
    <dgm:pt modelId="{CA1C5F30-9F70-40A0-973A-8F893A94E545}" type="pres">
      <dgm:prSet presAssocID="{227FBA3A-B810-4406-99F2-E6662454FF28}" presName="sibTrans" presStyleLbl="sibTrans1D1" presStyleIdx="2" presStyleCnt="6"/>
      <dgm:spPr/>
    </dgm:pt>
    <dgm:pt modelId="{CACC9ED1-2161-49E9-9C82-84F112179924}" type="pres">
      <dgm:prSet presAssocID="{1C35A574-A723-4E95-BF73-4A3FFD204EB2}" presName="node" presStyleLbl="node1" presStyleIdx="3" presStyleCnt="6">
        <dgm:presLayoutVars>
          <dgm:bulletEnabled val="1"/>
        </dgm:presLayoutVars>
      </dgm:prSet>
      <dgm:spPr/>
    </dgm:pt>
    <dgm:pt modelId="{49F081AA-4C27-4165-B7CD-AD7B92EB6303}" type="pres">
      <dgm:prSet presAssocID="{1C35A574-A723-4E95-BF73-4A3FFD204EB2}" presName="spNode" presStyleCnt="0"/>
      <dgm:spPr/>
    </dgm:pt>
    <dgm:pt modelId="{D48AE865-8F6D-4A7A-950A-C83DC8565F61}" type="pres">
      <dgm:prSet presAssocID="{E220B40A-61CD-4CBB-B8C6-2F4AFAACC7B2}" presName="sibTrans" presStyleLbl="sibTrans1D1" presStyleIdx="3" presStyleCnt="6"/>
      <dgm:spPr/>
    </dgm:pt>
    <dgm:pt modelId="{173A3F1C-DD6E-4F75-BFD7-D670D0AFBFC6}" type="pres">
      <dgm:prSet presAssocID="{2BE29FC5-4A88-48D6-942B-160B61B6808D}" presName="node" presStyleLbl="node1" presStyleIdx="4" presStyleCnt="6">
        <dgm:presLayoutVars>
          <dgm:bulletEnabled val="1"/>
        </dgm:presLayoutVars>
      </dgm:prSet>
      <dgm:spPr/>
    </dgm:pt>
    <dgm:pt modelId="{81BFB185-E1BD-44F7-A1B1-6C6004CA8DE1}" type="pres">
      <dgm:prSet presAssocID="{2BE29FC5-4A88-48D6-942B-160B61B6808D}" presName="spNode" presStyleCnt="0"/>
      <dgm:spPr/>
    </dgm:pt>
    <dgm:pt modelId="{FA955FE6-09E5-4A51-AD8A-925F6B4CD289}" type="pres">
      <dgm:prSet presAssocID="{E3FE465B-93A1-4B48-8476-8C8B28879EDC}" presName="sibTrans" presStyleLbl="sibTrans1D1" presStyleIdx="4" presStyleCnt="6"/>
      <dgm:spPr/>
    </dgm:pt>
    <dgm:pt modelId="{A233F358-81F5-4E28-A15C-3BAE96E0A3C8}" type="pres">
      <dgm:prSet presAssocID="{BC8EEAFE-DF5C-492B-8753-1A072A474187}" presName="node" presStyleLbl="node1" presStyleIdx="5" presStyleCnt="6">
        <dgm:presLayoutVars>
          <dgm:bulletEnabled val="1"/>
        </dgm:presLayoutVars>
      </dgm:prSet>
      <dgm:spPr/>
    </dgm:pt>
    <dgm:pt modelId="{655E4A4A-7ACB-42D2-9049-47AC2CDEBBEA}" type="pres">
      <dgm:prSet presAssocID="{BC8EEAFE-DF5C-492B-8753-1A072A474187}" presName="spNode" presStyleCnt="0"/>
      <dgm:spPr/>
    </dgm:pt>
    <dgm:pt modelId="{B9E987DD-14A4-48EA-ADFC-A3F6E46F69EE}" type="pres">
      <dgm:prSet presAssocID="{130E7D0A-C317-4039-A71B-EC319BE6B91A}" presName="sibTrans" presStyleLbl="sibTrans1D1" presStyleIdx="5" presStyleCnt="6"/>
      <dgm:spPr/>
    </dgm:pt>
  </dgm:ptLst>
  <dgm:cxnLst>
    <dgm:cxn modelId="{93779405-47D9-4FF8-8FD0-87AEDE197464}" srcId="{8882502A-019E-40FA-B687-FD463A9F3463}" destId="{BC8EEAFE-DF5C-492B-8753-1A072A474187}" srcOrd="5" destOrd="0" parTransId="{AC8275BA-9D82-413F-85F5-AC8AA017F448}" sibTransId="{130E7D0A-C317-4039-A71B-EC319BE6B91A}"/>
    <dgm:cxn modelId="{D466C719-F744-41B5-8A71-980A83C15D13}" type="presOf" srcId="{6CF95CF4-327D-4E51-9889-2EDB926445C2}" destId="{D8721C73-1300-460B-9C0D-967B5D06A3BD}" srcOrd="0" destOrd="0" presId="urn:microsoft.com/office/officeart/2005/8/layout/cycle6"/>
    <dgm:cxn modelId="{8FB4F521-562F-4225-9408-08680BCDAE96}" type="presOf" srcId="{0CE0C213-4F50-47E4-A16E-E9121F69330A}" destId="{E11F7F11-E772-424E-812F-1E1D65C1989E}" srcOrd="0" destOrd="0" presId="urn:microsoft.com/office/officeart/2005/8/layout/cycle6"/>
    <dgm:cxn modelId="{39B77A25-93A4-48B0-AE5F-6F9C86B37744}" type="presOf" srcId="{227FBA3A-B810-4406-99F2-E6662454FF28}" destId="{CA1C5F30-9F70-40A0-973A-8F893A94E545}" srcOrd="0" destOrd="0" presId="urn:microsoft.com/office/officeart/2005/8/layout/cycle6"/>
    <dgm:cxn modelId="{8E194D3A-3A60-4474-8A9E-85611028D6EE}" type="presOf" srcId="{2BE29FC5-4A88-48D6-942B-160B61B6808D}" destId="{173A3F1C-DD6E-4F75-BFD7-D670D0AFBFC6}" srcOrd="0" destOrd="0" presId="urn:microsoft.com/office/officeart/2005/8/layout/cycle6"/>
    <dgm:cxn modelId="{204B984E-1B29-4E92-98CB-6A02716EE783}" type="presOf" srcId="{E3FE465B-93A1-4B48-8476-8C8B28879EDC}" destId="{FA955FE6-09E5-4A51-AD8A-925F6B4CD289}" srcOrd="0" destOrd="0" presId="urn:microsoft.com/office/officeart/2005/8/layout/cycle6"/>
    <dgm:cxn modelId="{72E36269-B89F-443D-B483-7E810E725626}" type="presOf" srcId="{8882502A-019E-40FA-B687-FD463A9F3463}" destId="{928752CA-DB97-4E03-B3E9-52F6968F7E02}" srcOrd="0" destOrd="0" presId="urn:microsoft.com/office/officeart/2005/8/layout/cycle6"/>
    <dgm:cxn modelId="{3AC6156E-5589-404A-A489-08240BD27A7C}" srcId="{8882502A-019E-40FA-B687-FD463A9F3463}" destId="{0CE0C213-4F50-47E4-A16E-E9121F69330A}" srcOrd="2" destOrd="0" parTransId="{2ECDE483-1071-481E-9EF2-CAF396F015EB}" sibTransId="{227FBA3A-B810-4406-99F2-E6662454FF28}"/>
    <dgm:cxn modelId="{6B4DEE71-E90A-468D-9D68-6AD5424535E1}" srcId="{8882502A-019E-40FA-B687-FD463A9F3463}" destId="{2BE29FC5-4A88-48D6-942B-160B61B6808D}" srcOrd="4" destOrd="0" parTransId="{FE51CF3C-7ED3-4394-94BC-4E2817360685}" sibTransId="{E3FE465B-93A1-4B48-8476-8C8B28879EDC}"/>
    <dgm:cxn modelId="{09F46F79-6F4C-42A9-B214-DF1057CF58DE}" type="presOf" srcId="{130E7D0A-C317-4039-A71B-EC319BE6B91A}" destId="{B9E987DD-14A4-48EA-ADFC-A3F6E46F69EE}" srcOrd="0" destOrd="0" presId="urn:microsoft.com/office/officeart/2005/8/layout/cycle6"/>
    <dgm:cxn modelId="{C310927D-D439-4D7C-84B8-EA6DCEA43352}" type="presOf" srcId="{1C35A574-A723-4E95-BF73-4A3FFD204EB2}" destId="{CACC9ED1-2161-49E9-9C82-84F112179924}" srcOrd="0" destOrd="0" presId="urn:microsoft.com/office/officeart/2005/8/layout/cycle6"/>
    <dgm:cxn modelId="{8B3A40A6-DBD0-4506-AAA8-D76F632DD6D4}" srcId="{8882502A-019E-40FA-B687-FD463A9F3463}" destId="{1C35A574-A723-4E95-BF73-4A3FFD204EB2}" srcOrd="3" destOrd="0" parTransId="{FE44234C-B7CE-4E52-A8EA-43356027FAA4}" sibTransId="{E220B40A-61CD-4CBB-B8C6-2F4AFAACC7B2}"/>
    <dgm:cxn modelId="{0FAD17BC-EC32-422E-A6F9-FEEA71D3B67F}" type="presOf" srcId="{BC8EEAFE-DF5C-492B-8753-1A072A474187}" destId="{A233F358-81F5-4E28-A15C-3BAE96E0A3C8}" srcOrd="0" destOrd="0" presId="urn:microsoft.com/office/officeart/2005/8/layout/cycle6"/>
    <dgm:cxn modelId="{14620FBD-A70A-4A70-984C-F2EF4C770C3E}" srcId="{8882502A-019E-40FA-B687-FD463A9F3463}" destId="{6CF95CF4-327D-4E51-9889-2EDB926445C2}" srcOrd="0" destOrd="0" parTransId="{DC894ECE-90F7-4114-A15C-165202EBB02E}" sibTransId="{91609B4D-6EAA-47AF-A6C5-CACBD17E329C}"/>
    <dgm:cxn modelId="{450B5BC8-E224-4F6A-9C47-2EB2F5AB23BD}" type="presOf" srcId="{91609B4D-6EAA-47AF-A6C5-CACBD17E329C}" destId="{A1AA15DC-BC82-40C9-9EF1-4C1781392972}" srcOrd="0" destOrd="0" presId="urn:microsoft.com/office/officeart/2005/8/layout/cycle6"/>
    <dgm:cxn modelId="{3C1EEED5-B08A-4A96-96EB-86D58C00FE74}" type="presOf" srcId="{D12D6791-1A84-4A33-9CC3-81905B1572D9}" destId="{3B3C6841-C3F6-4AEC-89DC-39713AC0C80F}" srcOrd="0" destOrd="0" presId="urn:microsoft.com/office/officeart/2005/8/layout/cycle6"/>
    <dgm:cxn modelId="{272D59DB-1A44-4F51-8017-9A96825EB269}" type="presOf" srcId="{F06DFC41-C1CF-4349-8AA2-49ADA4A612D6}" destId="{37027876-D247-40D2-A35A-DDB81C273631}" srcOrd="0" destOrd="0" presId="urn:microsoft.com/office/officeart/2005/8/layout/cycle6"/>
    <dgm:cxn modelId="{DEF518F1-27AF-4B84-9F6A-A124A37B0F2F}" type="presOf" srcId="{E220B40A-61CD-4CBB-B8C6-2F4AFAACC7B2}" destId="{D48AE865-8F6D-4A7A-950A-C83DC8565F61}" srcOrd="0" destOrd="0" presId="urn:microsoft.com/office/officeart/2005/8/layout/cycle6"/>
    <dgm:cxn modelId="{28DF70F5-7DB8-4E71-8215-4FE0C4A2FC9C}" srcId="{8882502A-019E-40FA-B687-FD463A9F3463}" destId="{F06DFC41-C1CF-4349-8AA2-49ADA4A612D6}" srcOrd="1" destOrd="0" parTransId="{2D9CC03B-A360-45FE-AED0-59331921AA70}" sibTransId="{D12D6791-1A84-4A33-9CC3-81905B1572D9}"/>
    <dgm:cxn modelId="{22665ECF-D271-4176-A8D8-494E41093E1D}" type="presParOf" srcId="{928752CA-DB97-4E03-B3E9-52F6968F7E02}" destId="{D8721C73-1300-460B-9C0D-967B5D06A3BD}" srcOrd="0" destOrd="0" presId="urn:microsoft.com/office/officeart/2005/8/layout/cycle6"/>
    <dgm:cxn modelId="{C9CD567F-01B6-4744-B329-A615758B9ED8}" type="presParOf" srcId="{928752CA-DB97-4E03-B3E9-52F6968F7E02}" destId="{B6458CA3-1A33-4829-BF33-9436A8E89718}" srcOrd="1" destOrd="0" presId="urn:microsoft.com/office/officeart/2005/8/layout/cycle6"/>
    <dgm:cxn modelId="{4FC33392-972B-493C-AB57-4918CCA75CD2}" type="presParOf" srcId="{928752CA-DB97-4E03-B3E9-52F6968F7E02}" destId="{A1AA15DC-BC82-40C9-9EF1-4C1781392972}" srcOrd="2" destOrd="0" presId="urn:microsoft.com/office/officeart/2005/8/layout/cycle6"/>
    <dgm:cxn modelId="{3063B8FC-EEE0-4A6E-8D52-B6E60B9AA445}" type="presParOf" srcId="{928752CA-DB97-4E03-B3E9-52F6968F7E02}" destId="{37027876-D247-40D2-A35A-DDB81C273631}" srcOrd="3" destOrd="0" presId="urn:microsoft.com/office/officeart/2005/8/layout/cycle6"/>
    <dgm:cxn modelId="{88A6D1C1-0095-4F2F-8FCC-EBB45F3EB3EA}" type="presParOf" srcId="{928752CA-DB97-4E03-B3E9-52F6968F7E02}" destId="{BAB188DC-1935-49D6-8042-EF94D9DD44CC}" srcOrd="4" destOrd="0" presId="urn:microsoft.com/office/officeart/2005/8/layout/cycle6"/>
    <dgm:cxn modelId="{FEE0EFDE-994C-4A6D-96D1-408772FE049D}" type="presParOf" srcId="{928752CA-DB97-4E03-B3E9-52F6968F7E02}" destId="{3B3C6841-C3F6-4AEC-89DC-39713AC0C80F}" srcOrd="5" destOrd="0" presId="urn:microsoft.com/office/officeart/2005/8/layout/cycle6"/>
    <dgm:cxn modelId="{782FD2F1-2CC7-482C-B64C-9EC274593984}" type="presParOf" srcId="{928752CA-DB97-4E03-B3E9-52F6968F7E02}" destId="{E11F7F11-E772-424E-812F-1E1D65C1989E}" srcOrd="6" destOrd="0" presId="urn:microsoft.com/office/officeart/2005/8/layout/cycle6"/>
    <dgm:cxn modelId="{E37BA191-4592-4F6A-9E77-E7F6C59E4DE1}" type="presParOf" srcId="{928752CA-DB97-4E03-B3E9-52F6968F7E02}" destId="{784025B0-EC20-4A3E-8CE1-9747057BF695}" srcOrd="7" destOrd="0" presId="urn:microsoft.com/office/officeart/2005/8/layout/cycle6"/>
    <dgm:cxn modelId="{39A394CF-D342-461E-96F7-1599DDBC961D}" type="presParOf" srcId="{928752CA-DB97-4E03-B3E9-52F6968F7E02}" destId="{CA1C5F30-9F70-40A0-973A-8F893A94E545}" srcOrd="8" destOrd="0" presId="urn:microsoft.com/office/officeart/2005/8/layout/cycle6"/>
    <dgm:cxn modelId="{DF0895A3-A898-4AE8-97B2-D59AFD7F1EB3}" type="presParOf" srcId="{928752CA-DB97-4E03-B3E9-52F6968F7E02}" destId="{CACC9ED1-2161-49E9-9C82-84F112179924}" srcOrd="9" destOrd="0" presId="urn:microsoft.com/office/officeart/2005/8/layout/cycle6"/>
    <dgm:cxn modelId="{9CACAA8F-9918-4729-9FB5-6E587522E444}" type="presParOf" srcId="{928752CA-DB97-4E03-B3E9-52F6968F7E02}" destId="{49F081AA-4C27-4165-B7CD-AD7B92EB6303}" srcOrd="10" destOrd="0" presId="urn:microsoft.com/office/officeart/2005/8/layout/cycle6"/>
    <dgm:cxn modelId="{BF8AEE1C-D15A-48D1-8940-AF520DF65E23}" type="presParOf" srcId="{928752CA-DB97-4E03-B3E9-52F6968F7E02}" destId="{D48AE865-8F6D-4A7A-950A-C83DC8565F61}" srcOrd="11" destOrd="0" presId="urn:microsoft.com/office/officeart/2005/8/layout/cycle6"/>
    <dgm:cxn modelId="{3B314EB5-243C-4D14-A5D5-D5B30088A1CF}" type="presParOf" srcId="{928752CA-DB97-4E03-B3E9-52F6968F7E02}" destId="{173A3F1C-DD6E-4F75-BFD7-D670D0AFBFC6}" srcOrd="12" destOrd="0" presId="urn:microsoft.com/office/officeart/2005/8/layout/cycle6"/>
    <dgm:cxn modelId="{AEF3DC5F-4E62-4E30-96EE-433525796238}" type="presParOf" srcId="{928752CA-DB97-4E03-B3E9-52F6968F7E02}" destId="{81BFB185-E1BD-44F7-A1B1-6C6004CA8DE1}" srcOrd="13" destOrd="0" presId="urn:microsoft.com/office/officeart/2005/8/layout/cycle6"/>
    <dgm:cxn modelId="{E3DF6B4F-543A-426D-A16F-67D1447A81D0}" type="presParOf" srcId="{928752CA-DB97-4E03-B3E9-52F6968F7E02}" destId="{FA955FE6-09E5-4A51-AD8A-925F6B4CD289}" srcOrd="14" destOrd="0" presId="urn:microsoft.com/office/officeart/2005/8/layout/cycle6"/>
    <dgm:cxn modelId="{80B23A60-DDAC-4D11-93EB-4173FEFC69BD}" type="presParOf" srcId="{928752CA-DB97-4E03-B3E9-52F6968F7E02}" destId="{A233F358-81F5-4E28-A15C-3BAE96E0A3C8}" srcOrd="15" destOrd="0" presId="urn:microsoft.com/office/officeart/2005/8/layout/cycle6"/>
    <dgm:cxn modelId="{89F8F7FC-1329-48E7-8CBB-B44F42FDA94F}" type="presParOf" srcId="{928752CA-DB97-4E03-B3E9-52F6968F7E02}" destId="{655E4A4A-7ACB-42D2-9049-47AC2CDEBBEA}" srcOrd="16" destOrd="0" presId="urn:microsoft.com/office/officeart/2005/8/layout/cycle6"/>
    <dgm:cxn modelId="{83B22C10-0A7C-48F5-B33D-550F711F41F8}" type="presParOf" srcId="{928752CA-DB97-4E03-B3E9-52F6968F7E02}" destId="{B9E987DD-14A4-48EA-ADFC-A3F6E46F69EE}" srcOrd="17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21C73-1300-460B-9C0D-967B5D06A3BD}">
      <dsp:nvSpPr>
        <dsp:cNvPr id="0" name=""/>
        <dsp:cNvSpPr/>
      </dsp:nvSpPr>
      <dsp:spPr>
        <a:xfrm>
          <a:off x="4330829" y="1843"/>
          <a:ext cx="1615906" cy="10503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11 month program</a:t>
          </a:r>
        </a:p>
      </dsp:txBody>
      <dsp:txXfrm>
        <a:off x="4382102" y="53116"/>
        <a:ext cx="1513360" cy="947793"/>
      </dsp:txXfrm>
    </dsp:sp>
    <dsp:sp modelId="{A1AA15DC-BC82-40C9-9EF1-4C1781392972}">
      <dsp:nvSpPr>
        <dsp:cNvPr id="0" name=""/>
        <dsp:cNvSpPr/>
      </dsp:nvSpPr>
      <dsp:spPr>
        <a:xfrm>
          <a:off x="2666449" y="527012"/>
          <a:ext cx="4944665" cy="4944665"/>
        </a:xfrm>
        <a:custGeom>
          <a:avLst/>
          <a:gdLst/>
          <a:ahLst/>
          <a:cxnLst/>
          <a:rect l="0" t="0" r="0" b="0"/>
          <a:pathLst>
            <a:path>
              <a:moveTo>
                <a:pt x="3290589" y="139333"/>
              </a:moveTo>
              <a:arcTo wR="2472332" hR="2472332" stAng="17359642" swAng="1499265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27876-D247-40D2-A35A-DDB81C273631}">
      <dsp:nvSpPr>
        <dsp:cNvPr id="0" name=""/>
        <dsp:cNvSpPr/>
      </dsp:nvSpPr>
      <dsp:spPr>
        <a:xfrm>
          <a:off x="6471932" y="1238009"/>
          <a:ext cx="1615906" cy="1050339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200" b="0" kern="1200" dirty="0">
              <a:latin typeface="+mn-lt"/>
            </a:rPr>
            <a:t>Flexible Structure</a:t>
          </a:r>
          <a:endParaRPr lang="en-IN" sz="1200" b="0" kern="1200" dirty="0"/>
        </a:p>
      </dsp:txBody>
      <dsp:txXfrm>
        <a:off x="6523205" y="1289282"/>
        <a:ext cx="1513360" cy="947793"/>
      </dsp:txXfrm>
    </dsp:sp>
    <dsp:sp modelId="{3B3C6841-C3F6-4AEC-89DC-39713AC0C80F}">
      <dsp:nvSpPr>
        <dsp:cNvPr id="0" name=""/>
        <dsp:cNvSpPr/>
      </dsp:nvSpPr>
      <dsp:spPr>
        <a:xfrm>
          <a:off x="2666449" y="527012"/>
          <a:ext cx="4944665" cy="4944665"/>
        </a:xfrm>
        <a:custGeom>
          <a:avLst/>
          <a:gdLst/>
          <a:ahLst/>
          <a:cxnLst/>
          <a:rect l="0" t="0" r="0" b="0"/>
          <a:pathLst>
            <a:path>
              <a:moveTo>
                <a:pt x="4844275" y="1774966"/>
              </a:moveTo>
              <a:arcTo wR="2472332" hR="2472332" stAng="20616980" swAng="1966040"/>
            </a:path>
          </a:pathLst>
        </a:custGeom>
        <a:noFill/>
        <a:ln w="9525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1F7F11-E772-424E-812F-1E1D65C1989E}">
      <dsp:nvSpPr>
        <dsp:cNvPr id="0" name=""/>
        <dsp:cNvSpPr/>
      </dsp:nvSpPr>
      <dsp:spPr>
        <a:xfrm>
          <a:off x="6471932" y="3710342"/>
          <a:ext cx="1615906" cy="1050339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Great Lakes + UT Austin</a:t>
          </a:r>
        </a:p>
      </dsp:txBody>
      <dsp:txXfrm>
        <a:off x="6523205" y="3761615"/>
        <a:ext cx="1513360" cy="947793"/>
      </dsp:txXfrm>
    </dsp:sp>
    <dsp:sp modelId="{CA1C5F30-9F70-40A0-973A-8F893A94E545}">
      <dsp:nvSpPr>
        <dsp:cNvPr id="0" name=""/>
        <dsp:cNvSpPr/>
      </dsp:nvSpPr>
      <dsp:spPr>
        <a:xfrm>
          <a:off x="2666449" y="527012"/>
          <a:ext cx="4944665" cy="4944665"/>
        </a:xfrm>
        <a:custGeom>
          <a:avLst/>
          <a:gdLst/>
          <a:ahLst/>
          <a:cxnLst/>
          <a:rect l="0" t="0" r="0" b="0"/>
          <a:pathLst>
            <a:path>
              <a:moveTo>
                <a:pt x="4199514" y="4241307"/>
              </a:moveTo>
              <a:arcTo wR="2472332" hR="2472332" stAng="2741093" swAng="1499265"/>
            </a:path>
          </a:pathLst>
        </a:custGeom>
        <a:noFill/>
        <a:ln w="9525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C9ED1-2161-49E9-9C82-84F112179924}">
      <dsp:nvSpPr>
        <dsp:cNvPr id="0" name=""/>
        <dsp:cNvSpPr/>
      </dsp:nvSpPr>
      <dsp:spPr>
        <a:xfrm>
          <a:off x="4330829" y="4946508"/>
          <a:ext cx="1615906" cy="1050339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Ranked No.1 program for 5 consecutive years</a:t>
          </a:r>
        </a:p>
      </dsp:txBody>
      <dsp:txXfrm>
        <a:off x="4382102" y="4997781"/>
        <a:ext cx="1513360" cy="947793"/>
      </dsp:txXfrm>
    </dsp:sp>
    <dsp:sp modelId="{D48AE865-8F6D-4A7A-950A-C83DC8565F61}">
      <dsp:nvSpPr>
        <dsp:cNvPr id="0" name=""/>
        <dsp:cNvSpPr/>
      </dsp:nvSpPr>
      <dsp:spPr>
        <a:xfrm>
          <a:off x="2666449" y="527012"/>
          <a:ext cx="4944665" cy="4944665"/>
        </a:xfrm>
        <a:custGeom>
          <a:avLst/>
          <a:gdLst/>
          <a:ahLst/>
          <a:cxnLst/>
          <a:rect l="0" t="0" r="0" b="0"/>
          <a:pathLst>
            <a:path>
              <a:moveTo>
                <a:pt x="1654076" y="4805332"/>
              </a:moveTo>
              <a:arcTo wR="2472332" hR="2472332" stAng="6559642" swAng="1499265"/>
            </a:path>
          </a:pathLst>
        </a:custGeom>
        <a:noFill/>
        <a:ln w="9525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3A3F1C-DD6E-4F75-BFD7-D670D0AFBFC6}">
      <dsp:nvSpPr>
        <dsp:cNvPr id="0" name=""/>
        <dsp:cNvSpPr/>
      </dsp:nvSpPr>
      <dsp:spPr>
        <a:xfrm>
          <a:off x="2189726" y="3710342"/>
          <a:ext cx="1615906" cy="1050339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Immersive Experiential Hands-on learning</a:t>
          </a:r>
        </a:p>
      </dsp:txBody>
      <dsp:txXfrm>
        <a:off x="2240999" y="3761615"/>
        <a:ext cx="1513360" cy="947793"/>
      </dsp:txXfrm>
    </dsp:sp>
    <dsp:sp modelId="{FA955FE6-09E5-4A51-AD8A-925F6B4CD289}">
      <dsp:nvSpPr>
        <dsp:cNvPr id="0" name=""/>
        <dsp:cNvSpPr/>
      </dsp:nvSpPr>
      <dsp:spPr>
        <a:xfrm>
          <a:off x="2666449" y="527012"/>
          <a:ext cx="4944665" cy="4944665"/>
        </a:xfrm>
        <a:custGeom>
          <a:avLst/>
          <a:gdLst/>
          <a:ahLst/>
          <a:cxnLst/>
          <a:rect l="0" t="0" r="0" b="0"/>
          <a:pathLst>
            <a:path>
              <a:moveTo>
                <a:pt x="100390" y="3169698"/>
              </a:moveTo>
              <a:arcTo wR="2472332" hR="2472332" stAng="9816980" swAng="1966040"/>
            </a:path>
          </a:pathLst>
        </a:custGeom>
        <a:noFill/>
        <a:ln w="9525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3F358-81F5-4E28-A15C-3BAE96E0A3C8}">
      <dsp:nvSpPr>
        <dsp:cNvPr id="0" name=""/>
        <dsp:cNvSpPr/>
      </dsp:nvSpPr>
      <dsp:spPr>
        <a:xfrm>
          <a:off x="2189726" y="1238009"/>
          <a:ext cx="1615906" cy="105033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Peer-to-peer Learning</a:t>
          </a:r>
        </a:p>
      </dsp:txBody>
      <dsp:txXfrm>
        <a:off x="2240999" y="1289282"/>
        <a:ext cx="1513360" cy="947793"/>
      </dsp:txXfrm>
    </dsp:sp>
    <dsp:sp modelId="{B9E987DD-14A4-48EA-ADFC-A3F6E46F69EE}">
      <dsp:nvSpPr>
        <dsp:cNvPr id="0" name=""/>
        <dsp:cNvSpPr/>
      </dsp:nvSpPr>
      <dsp:spPr>
        <a:xfrm>
          <a:off x="2666449" y="527012"/>
          <a:ext cx="4944665" cy="4944665"/>
        </a:xfrm>
        <a:custGeom>
          <a:avLst/>
          <a:gdLst/>
          <a:ahLst/>
          <a:cxnLst/>
          <a:rect l="0" t="0" r="0" b="0"/>
          <a:pathLst>
            <a:path>
              <a:moveTo>
                <a:pt x="745150" y="703357"/>
              </a:moveTo>
              <a:arcTo wR="2472332" hR="2472332" stAng="13541093" swAng="1499265"/>
            </a:path>
          </a:pathLst>
        </a:custGeom>
        <a:noFill/>
        <a:ln w="9525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42017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8709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436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50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833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359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3935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134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584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061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81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1;p2">
            <a:extLst>
              <a:ext uri="{FF2B5EF4-FFF2-40B4-BE49-F238E27FC236}">
                <a16:creationId xmlns:a16="http://schemas.microsoft.com/office/drawing/2014/main" id="{27DA2745-BA4B-41A9-B1DD-1DE4F36F388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24622" y="6176722"/>
            <a:ext cx="1814512" cy="5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654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" name="Google Shape;101;p2">
            <a:extLst>
              <a:ext uri="{FF2B5EF4-FFF2-40B4-BE49-F238E27FC236}">
                <a16:creationId xmlns:a16="http://schemas.microsoft.com/office/drawing/2014/main" id="{5DCBE2EB-AA83-4B95-B261-30A439976A3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24622" y="6176722"/>
            <a:ext cx="1814512" cy="5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" name="Google Shape;101;p2">
            <a:extLst>
              <a:ext uri="{FF2B5EF4-FFF2-40B4-BE49-F238E27FC236}">
                <a16:creationId xmlns:a16="http://schemas.microsoft.com/office/drawing/2014/main" id="{C0885DA8-2722-4916-AE41-AB48E0E3B619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24622" y="6176722"/>
            <a:ext cx="1814512" cy="5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" name="Google Shape;101;p2">
            <a:extLst>
              <a:ext uri="{FF2B5EF4-FFF2-40B4-BE49-F238E27FC236}">
                <a16:creationId xmlns:a16="http://schemas.microsoft.com/office/drawing/2014/main" id="{3BC3F7B3-9243-4AFB-A672-C690CDC30BE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24622" y="6176722"/>
            <a:ext cx="1814512" cy="5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 descr="A person sitting at a table using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-46800" t="-680" r="28281" b="803"/>
          <a:stretch/>
        </p:blipFill>
        <p:spPr>
          <a:xfrm>
            <a:off x="18" y="10"/>
            <a:ext cx="1219198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/>
          <p:nvPr/>
        </p:nvSpPr>
        <p:spPr>
          <a:xfrm>
            <a:off x="24493" y="2235205"/>
            <a:ext cx="6634709" cy="238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HERE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435437" y="2235205"/>
            <a:ext cx="255814" cy="2387600"/>
          </a:xfrm>
          <a:prstGeom prst="rect">
            <a:avLst/>
          </a:prstGeom>
          <a:solidFill>
            <a:srgbClr val="0D39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695802" y="2659558"/>
            <a:ext cx="6374344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Building a Career in Data Science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3A383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PGP-DSBA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" descr="A computer sitting on top of a wooden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5297" r="27145"/>
          <a:stretch/>
        </p:blipFill>
        <p:spPr>
          <a:xfrm>
            <a:off x="7356594" y="0"/>
            <a:ext cx="48354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/>
          <p:nvPr/>
        </p:nvSpPr>
        <p:spPr>
          <a:xfrm>
            <a:off x="673895" y="1430463"/>
            <a:ext cx="668269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Hands-on, application oriented</a:t>
            </a:r>
            <a:endParaRPr dirty="0"/>
          </a:p>
        </p:txBody>
      </p:sp>
      <p:sp>
        <p:nvSpPr>
          <p:cNvPr id="142" name="Google Shape;142;p5"/>
          <p:cNvSpPr/>
          <p:nvPr/>
        </p:nvSpPr>
        <p:spPr>
          <a:xfrm>
            <a:off x="313044" y="1587865"/>
            <a:ext cx="148046" cy="1480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39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300038" y="2298244"/>
            <a:ext cx="148046" cy="1480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39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300038" y="3214441"/>
            <a:ext cx="148046" cy="1480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39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300038" y="3919429"/>
            <a:ext cx="148046" cy="1480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39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205993" y="418575"/>
            <a:ext cx="5599721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Capstone Project</a:t>
            </a:r>
            <a:endParaRPr dirty="0"/>
          </a:p>
        </p:txBody>
      </p:sp>
      <p:sp>
        <p:nvSpPr>
          <p:cNvPr id="10" name="Google Shape;141;p5"/>
          <p:cNvSpPr/>
          <p:nvPr/>
        </p:nvSpPr>
        <p:spPr>
          <a:xfrm>
            <a:off x="666641" y="2134405"/>
            <a:ext cx="668269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Demonstrates real world problem solving by students</a:t>
            </a:r>
            <a:endParaRPr dirty="0"/>
          </a:p>
        </p:txBody>
      </p:sp>
      <p:sp>
        <p:nvSpPr>
          <p:cNvPr id="11" name="Google Shape;141;p5"/>
          <p:cNvSpPr/>
          <p:nvPr/>
        </p:nvSpPr>
        <p:spPr>
          <a:xfrm>
            <a:off x="666640" y="3034291"/>
            <a:ext cx="6682698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Builds a body of work to show to potential recruiters</a:t>
            </a:r>
            <a:endParaRPr dirty="0"/>
          </a:p>
        </p:txBody>
      </p:sp>
      <p:sp>
        <p:nvSpPr>
          <p:cNvPr id="12" name="Google Shape;141;p5"/>
          <p:cNvSpPr/>
          <p:nvPr/>
        </p:nvSpPr>
        <p:spPr>
          <a:xfrm>
            <a:off x="673900" y="3752748"/>
            <a:ext cx="6682698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Examples include:</a:t>
            </a:r>
          </a:p>
          <a:p>
            <a:pPr marL="449263" marR="0" lvl="0" indent="-1873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3A3838"/>
                </a:solidFill>
              </a:rPr>
              <a:t>(Retail) Market basket analysis for consumer durables</a:t>
            </a:r>
          </a:p>
          <a:p>
            <a:pPr marL="449263" marR="0" lvl="0" indent="-1873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3A3838"/>
                </a:solidFill>
              </a:rPr>
              <a:t>(Supply Chain): Demand forecasting model</a:t>
            </a:r>
          </a:p>
          <a:p>
            <a:pPr marL="449263" marR="0" lvl="0" indent="-1873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3A3838"/>
                </a:solidFill>
              </a:rPr>
              <a:t>(E commerce): Customer engagement and brand perception</a:t>
            </a:r>
          </a:p>
          <a:p>
            <a:pPr marL="449263" marR="0" lvl="0" indent="-187325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3A3838"/>
                </a:solidFill>
              </a:rPr>
              <a:t>(Banking): Credit default projection</a:t>
            </a:r>
          </a:p>
          <a:p>
            <a:pPr marL="342900" marR="0" lvl="0" indent="-80963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3A3838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45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2" grpId="0" animBg="1"/>
      <p:bldP spid="143" grpId="0" animBg="1"/>
      <p:bldP spid="144" grpId="0" animBg="1"/>
      <p:bldP spid="145" grpId="0" animBg="1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205993" y="418575"/>
            <a:ext cx="98378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Career Services: GL </a:t>
            </a:r>
            <a:r>
              <a:rPr lang="en-US" sz="4500" b="1" dirty="0" err="1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Excelerate</a:t>
            </a:r>
            <a:endParaRPr dirty="0"/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664" y="1416159"/>
            <a:ext cx="3023051" cy="41904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F5052D-C5B0-42E4-92E8-E1A20CDAB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962" r="77083" b="20650"/>
          <a:stretch/>
        </p:blipFill>
        <p:spPr>
          <a:xfrm>
            <a:off x="7467599" y="1732111"/>
            <a:ext cx="3383281" cy="3686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77DE06-F5CE-4B70-AADE-73D2C25A01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83" t="24148" r="66917" b="64408"/>
          <a:stretch/>
        </p:blipFill>
        <p:spPr>
          <a:xfrm>
            <a:off x="2306320" y="5819356"/>
            <a:ext cx="2621280" cy="784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DBCDBD-66B4-462E-ABA2-1C5C3B4989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083" t="23407" r="44667" b="63852"/>
          <a:stretch/>
        </p:blipFill>
        <p:spPr>
          <a:xfrm>
            <a:off x="5161282" y="5730386"/>
            <a:ext cx="2103120" cy="87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38B3BB-F797-4E3E-92CC-5DE9E5E0A9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67" t="23704" r="17619" b="63555"/>
          <a:stretch/>
        </p:blipFill>
        <p:spPr>
          <a:xfrm>
            <a:off x="7786914" y="5730386"/>
            <a:ext cx="2098766" cy="87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205993" y="418575"/>
            <a:ext cx="98378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D39AA"/>
                </a:solidFill>
                <a:latin typeface="Montserrat Medium"/>
                <a:sym typeface="Montserrat Medium"/>
              </a:rPr>
              <a:t>Contact Us:</a:t>
            </a:r>
            <a:endParaRPr dirty="0"/>
          </a:p>
        </p:txBody>
      </p:sp>
      <p:sp>
        <p:nvSpPr>
          <p:cNvPr id="6" name="Google Shape;141;p5"/>
          <p:cNvSpPr/>
          <p:nvPr/>
        </p:nvSpPr>
        <p:spPr>
          <a:xfrm>
            <a:off x="797263" y="1444978"/>
            <a:ext cx="639967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Phone: +91 80 4718 9251</a:t>
            </a:r>
            <a:endParaRPr dirty="0"/>
          </a:p>
        </p:txBody>
      </p:sp>
      <p:sp>
        <p:nvSpPr>
          <p:cNvPr id="7" name="Google Shape;142;p5"/>
          <p:cNvSpPr/>
          <p:nvPr/>
        </p:nvSpPr>
        <p:spPr>
          <a:xfrm>
            <a:off x="319314" y="1595579"/>
            <a:ext cx="141776" cy="880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39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43;p5"/>
          <p:cNvSpPr/>
          <p:nvPr/>
        </p:nvSpPr>
        <p:spPr>
          <a:xfrm>
            <a:off x="306308" y="2252610"/>
            <a:ext cx="141776" cy="880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39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44;p5"/>
          <p:cNvSpPr/>
          <p:nvPr/>
        </p:nvSpPr>
        <p:spPr>
          <a:xfrm>
            <a:off x="306309" y="2909641"/>
            <a:ext cx="141776" cy="880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39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1;p5"/>
          <p:cNvSpPr/>
          <p:nvPr/>
        </p:nvSpPr>
        <p:spPr>
          <a:xfrm>
            <a:off x="790009" y="2087494"/>
            <a:ext cx="685902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Email: pgpdsba@greatlearning.in</a:t>
            </a:r>
            <a:endParaRPr dirty="0"/>
          </a:p>
        </p:txBody>
      </p:sp>
      <p:sp>
        <p:nvSpPr>
          <p:cNvPr id="12" name="Google Shape;141;p5"/>
          <p:cNvSpPr/>
          <p:nvPr/>
        </p:nvSpPr>
        <p:spPr>
          <a:xfrm>
            <a:off x="790008" y="2744525"/>
            <a:ext cx="1008119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IN" sz="2200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Program website</a:t>
            </a:r>
            <a:r>
              <a:rPr lang="en-IN" sz="2200" dirty="0">
                <a:solidFill>
                  <a:srgbClr val="3A3838"/>
                </a:solidFill>
              </a:rPr>
              <a:t>: </a:t>
            </a:r>
          </a:p>
          <a:p>
            <a:pPr lvl="0"/>
            <a:r>
              <a:rPr lang="en-IN" sz="2200" dirty="0">
                <a:solidFill>
                  <a:srgbClr val="3A3838"/>
                </a:solidFill>
              </a:rPr>
              <a:t>https://www.greatlearning.in/pg-program-data-science-and-business-analytics-course-classroom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018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1977-5AC4-43B9-835A-AA8F595D8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BB0A3-1EC7-42A8-A2E6-A6A884AF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33" y="1665288"/>
            <a:ext cx="5535613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DFCA6A-A622-4DC3-8F42-CFE962316D2A}"/>
              </a:ext>
            </a:extLst>
          </p:cNvPr>
          <p:cNvSpPr/>
          <p:nvPr/>
        </p:nvSpPr>
        <p:spPr>
          <a:xfrm>
            <a:off x="7024847" y="3992733"/>
            <a:ext cx="473027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IN" altLang="en-US" sz="1600" dirty="0"/>
              <a:t>What is happening and why ?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IN" altLang="en-US" sz="1600" dirty="0"/>
              <a:t>What needs to be done to achieve business objectives ?</a:t>
            </a:r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What will the future look like ?</a:t>
            </a:r>
            <a:endParaRPr lang="en-IN" altLang="en-US" sz="1600" dirty="0"/>
          </a:p>
          <a:p>
            <a:pPr marL="514350" lvl="2" indent="-285750">
              <a:buFont typeface="Arial" panose="020B0604020202020204" pitchFamily="34" charset="0"/>
              <a:buChar char="•"/>
            </a:pPr>
            <a:r>
              <a:rPr lang="en-IN" altLang="en-US" sz="1600" dirty="0"/>
              <a:t>What is the best that can happen ?</a:t>
            </a:r>
            <a:r>
              <a:rPr lang="en-I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364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327558" y="1500778"/>
            <a:ext cx="148046" cy="1480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39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300038" y="2187532"/>
            <a:ext cx="148046" cy="1480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39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673895" y="1359377"/>
            <a:ext cx="1046027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The new paradigm: Data driven decision making</a:t>
            </a:r>
            <a:endParaRPr dirty="0"/>
          </a:p>
        </p:txBody>
      </p:sp>
      <p:sp>
        <p:nvSpPr>
          <p:cNvPr id="157" name="Google Shape;157;p6"/>
          <p:cNvSpPr/>
          <p:nvPr/>
        </p:nvSpPr>
        <p:spPr>
          <a:xfrm>
            <a:off x="205993" y="418575"/>
            <a:ext cx="62818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Data Science?</a:t>
            </a:r>
            <a:endParaRPr dirty="0"/>
          </a:p>
        </p:txBody>
      </p:sp>
      <p:sp>
        <p:nvSpPr>
          <p:cNvPr id="9" name="Google Shape;156;p6"/>
          <p:cNvSpPr/>
          <p:nvPr/>
        </p:nvSpPr>
        <p:spPr>
          <a:xfrm>
            <a:off x="681155" y="2005256"/>
            <a:ext cx="1046027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Trends driving this change: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F20632-FD4C-1F41-8DB1-BCEAD56B2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36" y="2544241"/>
            <a:ext cx="4501632" cy="2752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403CA-4703-D248-9DA7-3BECBFCCC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31" y="2535695"/>
            <a:ext cx="4512931" cy="2752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105577-D869-224E-87B6-1953E52A2092}"/>
              </a:ext>
            </a:extLst>
          </p:cNvPr>
          <p:cNvSpPr txBox="1"/>
          <p:nvPr/>
        </p:nvSpPr>
        <p:spPr>
          <a:xfrm>
            <a:off x="949236" y="5405821"/>
            <a:ext cx="4513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amount of data we generate keeps increasing…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C26CF7-F842-824D-BF03-334E50B43929}"/>
              </a:ext>
            </a:extLst>
          </p:cNvPr>
          <p:cNvSpPr txBox="1"/>
          <p:nvPr/>
        </p:nvSpPr>
        <p:spPr>
          <a:xfrm>
            <a:off x="6656290" y="5421741"/>
            <a:ext cx="451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…while the cost of processing that data keeps falling!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9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205993" y="418575"/>
            <a:ext cx="62818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Data Science?</a:t>
            </a:r>
            <a:endParaRPr dirty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75EF5545-FB01-C24B-AD76-0A49F588CC18}"/>
              </a:ext>
            </a:extLst>
          </p:cNvPr>
          <p:cNvSpPr/>
          <p:nvPr/>
        </p:nvSpPr>
        <p:spPr>
          <a:xfrm>
            <a:off x="1324447" y="1761625"/>
            <a:ext cx="1540142" cy="1207008"/>
          </a:xfrm>
          <a:prstGeom prst="hexagon">
            <a:avLst/>
          </a:prstGeom>
          <a:solidFill>
            <a:srgbClr val="54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760B6F-153A-F14F-9B8B-11ECF5F186BD}"/>
              </a:ext>
            </a:extLst>
          </p:cNvPr>
          <p:cNvSpPr txBox="1"/>
          <p:nvPr/>
        </p:nvSpPr>
        <p:spPr>
          <a:xfrm>
            <a:off x="1480212" y="2033553"/>
            <a:ext cx="12494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7C74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30%</a:t>
            </a:r>
            <a:endParaRPr lang="en-US" sz="3500" b="1" dirty="0">
              <a:solidFill>
                <a:srgbClr val="F7C74A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379FA37E-126E-044D-9A83-EE2C8C70DAEB}"/>
              </a:ext>
            </a:extLst>
          </p:cNvPr>
          <p:cNvSpPr/>
          <p:nvPr/>
        </p:nvSpPr>
        <p:spPr>
          <a:xfrm>
            <a:off x="3108982" y="3279173"/>
            <a:ext cx="1689376" cy="1207008"/>
          </a:xfrm>
          <a:prstGeom prst="hexagon">
            <a:avLst/>
          </a:prstGeom>
          <a:solidFill>
            <a:srgbClr val="54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7C74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$78B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3D88C9-6267-084F-A53D-A2E38E488DC7}"/>
              </a:ext>
            </a:extLst>
          </p:cNvPr>
          <p:cNvSpPr txBox="1"/>
          <p:nvPr/>
        </p:nvSpPr>
        <p:spPr>
          <a:xfrm>
            <a:off x="3020354" y="4543241"/>
            <a:ext cx="198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3A3838"/>
                </a:solidFill>
              </a:rPr>
              <a:t>DS Spend in 2021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34C3550B-4BCB-F640-B048-D0D01A838745}"/>
              </a:ext>
            </a:extLst>
          </p:cNvPr>
          <p:cNvSpPr/>
          <p:nvPr/>
        </p:nvSpPr>
        <p:spPr>
          <a:xfrm>
            <a:off x="5170267" y="1767365"/>
            <a:ext cx="1540142" cy="1207008"/>
          </a:xfrm>
          <a:prstGeom prst="hexagon">
            <a:avLst/>
          </a:prstGeom>
          <a:solidFill>
            <a:srgbClr val="54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7C74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92%</a:t>
            </a:r>
            <a:endParaRPr lang="en-US" sz="3500" dirty="0"/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7BDD1876-EB91-EE4B-AA13-659D6C25ED6D}"/>
              </a:ext>
            </a:extLst>
          </p:cNvPr>
          <p:cNvSpPr/>
          <p:nvPr/>
        </p:nvSpPr>
        <p:spPr>
          <a:xfrm>
            <a:off x="7266332" y="3279173"/>
            <a:ext cx="1540142" cy="1207008"/>
          </a:xfrm>
          <a:prstGeom prst="hexagon">
            <a:avLst/>
          </a:prstGeom>
          <a:solidFill>
            <a:srgbClr val="54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7C74A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97 K</a:t>
            </a:r>
            <a:endParaRPr lang="en-US" sz="2800" dirty="0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3DF902E6-5D1E-2D49-9565-D4D53C312A4D}"/>
              </a:ext>
            </a:extLst>
          </p:cNvPr>
          <p:cNvSpPr/>
          <p:nvPr/>
        </p:nvSpPr>
        <p:spPr>
          <a:xfrm>
            <a:off x="9171852" y="1810457"/>
            <a:ext cx="1540142" cy="1207008"/>
          </a:xfrm>
          <a:prstGeom prst="hexagon">
            <a:avLst/>
          </a:prstGeom>
          <a:solidFill>
            <a:srgbClr val="543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7C74A"/>
                </a:solidFill>
                <a:latin typeface="Arial Black" panose="020B0604020202020204" pitchFamily="34" charset="0"/>
              </a:rPr>
              <a:t>150 K</a:t>
            </a:r>
            <a:endParaRPr lang="en-US" sz="3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3D88C9-6267-084F-A53D-A2E38E488DC7}"/>
              </a:ext>
            </a:extLst>
          </p:cNvPr>
          <p:cNvSpPr txBox="1"/>
          <p:nvPr/>
        </p:nvSpPr>
        <p:spPr>
          <a:xfrm>
            <a:off x="1053668" y="2968445"/>
            <a:ext cx="198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3A3838"/>
                </a:solidFill>
              </a:rPr>
              <a:t>Annual Growth Rate of DS spend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3D88C9-6267-084F-A53D-A2E38E488DC7}"/>
              </a:ext>
            </a:extLst>
          </p:cNvPr>
          <p:cNvSpPr txBox="1"/>
          <p:nvPr/>
        </p:nvSpPr>
        <p:spPr>
          <a:xfrm>
            <a:off x="4899956" y="2968445"/>
            <a:ext cx="2264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A3838"/>
                </a:solidFill>
              </a:rPr>
              <a:t>% of companies investing in DS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3D88C9-6267-084F-A53D-A2E38E488DC7}"/>
              </a:ext>
            </a:extLst>
          </p:cNvPr>
          <p:cNvSpPr txBox="1"/>
          <p:nvPr/>
        </p:nvSpPr>
        <p:spPr>
          <a:xfrm>
            <a:off x="7028241" y="4492884"/>
            <a:ext cx="2264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A3838"/>
                </a:solidFill>
              </a:rPr>
              <a:t>DS Jobs in India (2019)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3D88C9-6267-084F-A53D-A2E38E488DC7}"/>
              </a:ext>
            </a:extLst>
          </p:cNvPr>
          <p:cNvSpPr txBox="1"/>
          <p:nvPr/>
        </p:nvSpPr>
        <p:spPr>
          <a:xfrm>
            <a:off x="8907839" y="3034199"/>
            <a:ext cx="2264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A3838"/>
                </a:solidFill>
              </a:rPr>
              <a:t>DS Jobs in India (2020)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0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7356593" y="0"/>
            <a:ext cx="4835407" cy="6858000"/>
          </a:xfrm>
          <a:prstGeom prst="rect">
            <a:avLst/>
          </a:prstGeom>
          <a:solidFill>
            <a:srgbClr val="0D39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D39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205993" y="418575"/>
            <a:ext cx="6470578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Great Learning</a:t>
            </a:r>
          </a:p>
          <a:p>
            <a:pPr lvl="0"/>
            <a:r>
              <a:rPr lang="en-US" sz="1800" b="1" dirty="0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Enabling career success in a digital economy</a:t>
            </a:r>
            <a:endParaRPr lang="en-IN" dirty="0"/>
          </a:p>
        </p:txBody>
      </p:sp>
      <p:sp>
        <p:nvSpPr>
          <p:cNvPr id="117" name="Google Shape;117;p4"/>
          <p:cNvSpPr/>
          <p:nvPr/>
        </p:nvSpPr>
        <p:spPr>
          <a:xfrm>
            <a:off x="53989" y="2321286"/>
            <a:ext cx="7150600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A3838"/>
                </a:solidFill>
              </a:rPr>
              <a:t>India’s leading </a:t>
            </a:r>
            <a:r>
              <a:rPr lang="en-US" sz="1600" dirty="0" err="1">
                <a:solidFill>
                  <a:srgbClr val="3A3838"/>
                </a:solidFill>
              </a:rPr>
              <a:t>ed</a:t>
            </a:r>
            <a:r>
              <a:rPr lang="en-US" sz="1600" dirty="0">
                <a:solidFill>
                  <a:srgbClr val="3A3838"/>
                </a:solidFill>
              </a:rPr>
              <a:t>-tech company for professional and higher education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A3838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A3838"/>
                </a:solidFill>
              </a:rPr>
              <a:t>Best in class completion rates, learner satisfaction and career transitions</a:t>
            </a:r>
          </a:p>
          <a:p>
            <a:pPr lvl="0"/>
            <a:endParaRPr lang="en-US" sz="1600" dirty="0">
              <a:solidFill>
                <a:srgbClr val="3A3838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A3838"/>
                </a:solidFill>
              </a:rPr>
              <a:t>2 Million Learners empowered across 160+ countries, delivered 30 million+ learning hours with an average session ratings of 4.6+ out of 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solidFill>
                  <a:schemeClr val="accent1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Academic </a:t>
            </a:r>
            <a:r>
              <a:rPr lang="en-IN" sz="2200" dirty="0">
                <a:solidFill>
                  <a:schemeClr val="accent1">
                    <a:lumMod val="50000"/>
                  </a:schemeClr>
                </a:solidFill>
                <a:sym typeface="Arial"/>
              </a:rPr>
              <a:t>partnership with world’s leading universities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7892711" y="830077"/>
            <a:ext cx="1138039" cy="1138039"/>
          </a:xfrm>
          <a:prstGeom prst="ellipse">
            <a:avLst/>
          </a:prstGeom>
          <a:solidFill>
            <a:srgbClr val="032477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13176355" y="-2593298"/>
            <a:ext cx="184731" cy="369332"/>
          </a:xfrm>
          <a:prstGeom prst="rect">
            <a:avLst/>
          </a:prstGeom>
          <a:solidFill>
            <a:srgbClr val="214B8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9233621" y="1049268"/>
            <a:ext cx="295837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4CB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12000+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Career transitions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7892711" y="2224162"/>
            <a:ext cx="1138039" cy="1138039"/>
          </a:xfrm>
          <a:prstGeom prst="ellipse">
            <a:avLst/>
          </a:prstGeom>
          <a:solidFill>
            <a:srgbClr val="032477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9233621" y="2443353"/>
            <a:ext cx="295837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4CB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1200+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Hiring partners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7922692" y="3603257"/>
            <a:ext cx="1138039" cy="1138039"/>
          </a:xfrm>
          <a:prstGeom prst="ellipse">
            <a:avLst/>
          </a:prstGeom>
          <a:solidFill>
            <a:srgbClr val="032477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9263602" y="3822448"/>
            <a:ext cx="277639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4CB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30+ M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Hours of learning delivered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7910335" y="4925429"/>
            <a:ext cx="1138039" cy="1138039"/>
          </a:xfrm>
          <a:prstGeom prst="ellipse">
            <a:avLst/>
          </a:prstGeom>
          <a:solidFill>
            <a:srgbClr val="032477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/>
        </p:nvSpPr>
        <p:spPr>
          <a:xfrm>
            <a:off x="9251245" y="5144620"/>
            <a:ext cx="294075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4CB2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100+ K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Live sessions conducted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6819C1-E4A0-8F47-BEE7-22DDB2AB8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872" y="2427690"/>
            <a:ext cx="736425" cy="7364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118757-EA71-9C4D-864E-727C0BC91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049" y="5139237"/>
            <a:ext cx="695503" cy="6955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CB37F5-9EC6-0A42-8124-08A873749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381" y="3777467"/>
            <a:ext cx="748128" cy="8035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771E0D-DE80-3940-9679-DE6F50A7C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519" y="1019280"/>
            <a:ext cx="725989" cy="7259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89" y="4620666"/>
            <a:ext cx="7281996" cy="10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6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205992" y="418575"/>
            <a:ext cx="1171168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About the PGP DSBA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Program</a:t>
            </a:r>
            <a:endParaRPr sz="1050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760937"/>
              </p:ext>
            </p:extLst>
          </p:nvPr>
        </p:nvGraphicFramePr>
        <p:xfrm>
          <a:off x="1640113" y="711200"/>
          <a:ext cx="10277565" cy="5998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17C9D6-E20C-4372-94FE-6AEDFC74A4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" t="41481" r="79500" b="31112"/>
          <a:stretch/>
        </p:blipFill>
        <p:spPr>
          <a:xfrm>
            <a:off x="10029189" y="4786406"/>
            <a:ext cx="1889760" cy="18796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A6F808A-8556-445A-BC48-CE1CDF8BD286}"/>
              </a:ext>
            </a:extLst>
          </p:cNvPr>
          <p:cNvGrpSpPr/>
          <p:nvPr/>
        </p:nvGrpSpPr>
        <p:grpSpPr>
          <a:xfrm>
            <a:off x="5393691" y="2295467"/>
            <a:ext cx="2782317" cy="2773680"/>
            <a:chOff x="9203691" y="1064865"/>
            <a:chExt cx="2782317" cy="27736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17089D7-5975-4D1C-A1A2-F0AF66073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916" t="27111" r="72263" b="53305"/>
            <a:stretch/>
          </p:blipFill>
          <p:spPr>
            <a:xfrm>
              <a:off x="9203691" y="1064865"/>
              <a:ext cx="2782317" cy="134305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2C414D-FF07-42D0-A49E-FE1B22919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916" t="51287" r="72263" b="27852"/>
            <a:stretch/>
          </p:blipFill>
          <p:spPr>
            <a:xfrm>
              <a:off x="9203691" y="2407920"/>
              <a:ext cx="2782317" cy="1430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238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205993" y="418575"/>
            <a:ext cx="983789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PGP DSBA: Faculty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1158240" y="1203365"/>
            <a:ext cx="10299580" cy="2738046"/>
            <a:chOff x="461010" y="1126018"/>
            <a:chExt cx="9666663" cy="22826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10" y="1126018"/>
              <a:ext cx="5756165" cy="2276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r="32806"/>
            <a:stretch/>
          </p:blipFill>
          <p:spPr>
            <a:xfrm>
              <a:off x="6198363" y="1126018"/>
              <a:ext cx="3929310" cy="228263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D4DBC47-5453-4385-996B-6555E67C5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14" t="16443" r="79648" b="46262"/>
          <a:stretch/>
        </p:blipFill>
        <p:spPr>
          <a:xfrm>
            <a:off x="5425773" y="4018346"/>
            <a:ext cx="1937900" cy="2739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3F848D-25E4-4EDE-8D60-99AD3B55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00" t="18435" r="61105" b="46963"/>
          <a:stretch/>
        </p:blipFill>
        <p:spPr>
          <a:xfrm>
            <a:off x="7453799" y="4075001"/>
            <a:ext cx="2076236" cy="2542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E191DD-072C-4F63-B5E7-F3051A42F4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531" t="35249" r="5176" b="15249"/>
          <a:stretch/>
        </p:blipFill>
        <p:spPr>
          <a:xfrm>
            <a:off x="9460213" y="4111351"/>
            <a:ext cx="2093799" cy="2738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554140-AC00-4B71-A7B2-39F2FCF0CD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41" t="34176" r="28119" b="14636"/>
          <a:stretch/>
        </p:blipFill>
        <p:spPr>
          <a:xfrm>
            <a:off x="3419359" y="3982660"/>
            <a:ext cx="1937901" cy="2733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22E972-F612-4DEB-90E3-93B271B812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08" t="34176" r="51781" b="14636"/>
          <a:stretch/>
        </p:blipFill>
        <p:spPr>
          <a:xfrm>
            <a:off x="1211968" y="3908591"/>
            <a:ext cx="2117266" cy="284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205992" y="26692"/>
            <a:ext cx="985240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rgbClr val="0D39AA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PGP DSBA Curriculum</a:t>
            </a:r>
            <a:endParaRPr dirty="0"/>
          </a:p>
        </p:txBody>
      </p:sp>
      <p:sp>
        <p:nvSpPr>
          <p:cNvPr id="5" name="Rectangle 4"/>
          <p:cNvSpPr/>
          <p:nvPr/>
        </p:nvSpPr>
        <p:spPr>
          <a:xfrm>
            <a:off x="9570294" y="2337885"/>
            <a:ext cx="1834578" cy="4090078"/>
          </a:xfrm>
          <a:prstGeom prst="rect">
            <a:avLst/>
          </a:prstGeom>
          <a:solidFill>
            <a:srgbClr val="FFFFFF"/>
          </a:solidFill>
          <a:ln w="28575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Shape 123"/>
          <p:cNvSpPr/>
          <p:nvPr/>
        </p:nvSpPr>
        <p:spPr>
          <a:xfrm>
            <a:off x="1065414" y="3338290"/>
            <a:ext cx="1212223" cy="12996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34275" tIns="34275" rIns="34275" bIns="34275" anchor="t" anchorCtr="0">
            <a:noAutofit/>
          </a:bodyPr>
          <a:lstStyle/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 learning</a:t>
            </a:r>
            <a:endParaRPr sz="11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Unsupervised learning</a:t>
            </a:r>
            <a:endParaRPr sz="11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IN" sz="11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Decision Trees</a:t>
            </a:r>
            <a:endParaRPr sz="11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Neural Network</a:t>
            </a:r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2432354" y="3338289"/>
            <a:ext cx="1212223" cy="1320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34275" tIns="34275" rIns="34275" bIns="34275" anchor="t" anchorCtr="0">
            <a:noAutofit/>
          </a:bodyPr>
          <a:lstStyle/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Multiple Linear Regression</a:t>
            </a:r>
            <a:endParaRPr sz="11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Logistic Regression</a:t>
            </a:r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Discriminant Analysis</a:t>
            </a:r>
            <a:endParaRPr sz="11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Comparison</a:t>
            </a:r>
            <a:endParaRPr lang="en-US" sz="11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3770269" y="3338291"/>
            <a:ext cx="1209846" cy="1315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34275" tIns="34275" rIns="34275" bIns="34275" anchor="t" anchorCtr="0">
            <a:noAutofit/>
          </a:bodyPr>
          <a:lstStyle/>
          <a:p>
            <a:pPr marL="142875" indent="-142875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analysis </a:t>
            </a:r>
            <a:endParaRPr sz="2800" dirty="0"/>
          </a:p>
          <a:p>
            <a:pPr marL="142875" indent="-142875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Holt Winters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2875" indent="-142875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ARIMA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900"/>
            </a:pP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127"/>
          <p:cNvGrpSpPr/>
          <p:nvPr/>
        </p:nvGrpSpPr>
        <p:grpSpPr>
          <a:xfrm>
            <a:off x="7889392" y="4684437"/>
            <a:ext cx="1212223" cy="1656494"/>
            <a:chOff x="0" y="0"/>
            <a:chExt cx="857251" cy="60602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Shape 128"/>
            <p:cNvSpPr/>
            <p:nvPr/>
          </p:nvSpPr>
          <p:spPr>
            <a:xfrm>
              <a:off x="0" y="0"/>
              <a:ext cx="857251" cy="606029"/>
            </a:xfrm>
            <a:prstGeom prst="rect">
              <a:avLst/>
            </a:prstGeom>
            <a:grpFill/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29"/>
            <p:cNvSpPr/>
            <p:nvPr/>
          </p:nvSpPr>
          <p:spPr>
            <a:xfrm>
              <a:off x="0" y="114543"/>
              <a:ext cx="857251" cy="398183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34275" tIns="34275" rIns="34275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Python</a:t>
              </a:r>
            </a:p>
            <a:p>
              <a:pPr algn="ctr"/>
              <a:r>
                <a:rPr lang="en-US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Tableau </a:t>
              </a:r>
            </a:p>
            <a:p>
              <a:pPr algn="ctr"/>
              <a:r>
                <a:rPr lang="en-US" dirty="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SQL</a:t>
              </a:r>
            </a:p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 panose="020F0502020204030204" pitchFamily="34" charset="0"/>
                  <a:ea typeface="Calibri"/>
                  <a:cs typeface="Calibri" panose="020F0502020204030204" pitchFamily="34" charset="0"/>
                  <a:sym typeface="Calibri"/>
                </a:rPr>
                <a:t>R*</a:t>
              </a:r>
            </a:p>
          </p:txBody>
        </p:sp>
      </p:grpSp>
      <p:sp>
        <p:nvSpPr>
          <p:cNvPr id="13" name="Shape 133"/>
          <p:cNvSpPr txBox="1">
            <a:spLocks/>
          </p:cNvSpPr>
          <p:nvPr/>
        </p:nvSpPr>
        <p:spPr>
          <a:xfrm>
            <a:off x="8168889" y="4538342"/>
            <a:ext cx="887065" cy="6434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/>
              <a:t>Tools</a:t>
            </a:r>
            <a:endParaRPr lang="en-US" sz="1600" b="1" dirty="0"/>
          </a:p>
        </p:txBody>
      </p:sp>
      <p:sp>
        <p:nvSpPr>
          <p:cNvPr id="14" name="Shape 138"/>
          <p:cNvSpPr/>
          <p:nvPr/>
        </p:nvSpPr>
        <p:spPr>
          <a:xfrm>
            <a:off x="5135532" y="3338289"/>
            <a:ext cx="1252855" cy="13328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34275" tIns="34275" rIns="34275" bIns="34275" anchor="t" anchorCtr="0">
            <a:noAutofit/>
          </a:bodyPr>
          <a:lstStyle/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I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&amp; Naïve Bayes</a:t>
            </a:r>
            <a:endParaRPr sz="2800" dirty="0"/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 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Ridge Regression</a:t>
            </a:r>
            <a:endParaRPr sz="2800" dirty="0"/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SMOTE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Bagging/ Boosting</a:t>
            </a:r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 Comparison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39"/>
          <p:cNvSpPr/>
          <p:nvPr/>
        </p:nvSpPr>
        <p:spPr>
          <a:xfrm>
            <a:off x="1062844" y="5023557"/>
            <a:ext cx="6336428" cy="808041"/>
          </a:xfrm>
          <a:prstGeom prst="rect">
            <a:avLst/>
          </a:prstGeom>
          <a:ln>
            <a:solidFill>
              <a:srgbClr val="3399FF"/>
            </a:solidFill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2800">
              <a:latin typeface="Calibri"/>
              <a:ea typeface="Calibri"/>
              <a:cs typeface="Calibri"/>
            </a:endParaRPr>
          </a:p>
        </p:txBody>
      </p:sp>
      <p:sp>
        <p:nvSpPr>
          <p:cNvPr id="16" name="Shape 140"/>
          <p:cNvSpPr/>
          <p:nvPr/>
        </p:nvSpPr>
        <p:spPr>
          <a:xfrm>
            <a:off x="1246941" y="5255769"/>
            <a:ext cx="1212224" cy="37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Marketing and Retail Analytics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45"/>
          <p:cNvSpPr/>
          <p:nvPr/>
        </p:nvSpPr>
        <p:spPr>
          <a:xfrm>
            <a:off x="2704593" y="4800370"/>
            <a:ext cx="3498304" cy="3746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Domain Application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151"/>
          <p:cNvSpPr/>
          <p:nvPr/>
        </p:nvSpPr>
        <p:spPr>
          <a:xfrm>
            <a:off x="7888215" y="3309263"/>
            <a:ext cx="1212223" cy="13344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34275" tIns="34275" rIns="34275" bIns="34275" anchor="t" anchorCtr="0">
            <a:noAutofit/>
          </a:bodyPr>
          <a:lstStyle/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Programming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Integer Programming</a:t>
            </a:r>
            <a:endParaRPr sz="2800" dirty="0"/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Programming</a:t>
            </a:r>
            <a:endParaRPr sz="2800" dirty="0"/>
          </a:p>
          <a:p>
            <a:pPr marL="71437" indent="-71437"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 Linear Programming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53"/>
          <p:cNvSpPr/>
          <p:nvPr/>
        </p:nvSpPr>
        <p:spPr>
          <a:xfrm>
            <a:off x="2669204" y="1966795"/>
            <a:ext cx="3425193" cy="3746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 Science Techniques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155"/>
          <p:cNvSpPr/>
          <p:nvPr/>
        </p:nvSpPr>
        <p:spPr>
          <a:xfrm>
            <a:off x="1135416" y="1079433"/>
            <a:ext cx="6336429" cy="808041"/>
          </a:xfrm>
          <a:prstGeom prst="rect">
            <a:avLst/>
          </a:prstGeom>
          <a:ln>
            <a:solidFill>
              <a:srgbClr val="3399FF"/>
            </a:solidFill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156"/>
          <p:cNvSpPr/>
          <p:nvPr/>
        </p:nvSpPr>
        <p:spPr>
          <a:xfrm>
            <a:off x="5912014" y="1267642"/>
            <a:ext cx="1354315" cy="4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Statistics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161"/>
          <p:cNvSpPr/>
          <p:nvPr/>
        </p:nvSpPr>
        <p:spPr>
          <a:xfrm>
            <a:off x="2625666" y="856247"/>
            <a:ext cx="3425193" cy="37464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Foundation Building</a:t>
            </a:r>
            <a:endParaRPr sz="20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Shape 127"/>
          <p:cNvGrpSpPr/>
          <p:nvPr/>
        </p:nvGrpSpPr>
        <p:grpSpPr>
          <a:xfrm>
            <a:off x="6532726" y="2449133"/>
            <a:ext cx="1212223" cy="808041"/>
            <a:chOff x="0" y="0"/>
            <a:chExt cx="857251" cy="606029"/>
          </a:xfrm>
        </p:grpSpPr>
        <p:sp>
          <p:nvSpPr>
            <p:cNvPr id="24" name="Shape 128"/>
            <p:cNvSpPr/>
            <p:nvPr/>
          </p:nvSpPr>
          <p:spPr>
            <a:xfrm>
              <a:off x="0" y="0"/>
              <a:ext cx="857251" cy="606029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5" name="Shape 129"/>
            <p:cNvSpPr/>
            <p:nvPr/>
          </p:nvSpPr>
          <p:spPr>
            <a:xfrm>
              <a:off x="0" y="103923"/>
              <a:ext cx="857251" cy="398183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1400" dirty="0">
                  <a:latin typeface="Calibri"/>
                  <a:ea typeface="Calibri"/>
                  <a:cs typeface="Calibri"/>
                </a:rPr>
                <a:t>Data Visualization</a:t>
              </a:r>
              <a:endParaRPr sz="1400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26" name="Shape 127"/>
          <p:cNvGrpSpPr/>
          <p:nvPr/>
        </p:nvGrpSpPr>
        <p:grpSpPr>
          <a:xfrm>
            <a:off x="1065414" y="2478161"/>
            <a:ext cx="1212223" cy="808041"/>
            <a:chOff x="0" y="0"/>
            <a:chExt cx="857251" cy="606029"/>
          </a:xfrm>
        </p:grpSpPr>
        <p:sp>
          <p:nvSpPr>
            <p:cNvPr id="27" name="Shape 128"/>
            <p:cNvSpPr/>
            <p:nvPr/>
          </p:nvSpPr>
          <p:spPr>
            <a:xfrm>
              <a:off x="0" y="0"/>
              <a:ext cx="857251" cy="606029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8" name="Shape 129"/>
            <p:cNvSpPr/>
            <p:nvPr/>
          </p:nvSpPr>
          <p:spPr>
            <a:xfrm>
              <a:off x="0" y="103923"/>
              <a:ext cx="857251" cy="398183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1400" dirty="0">
                  <a:latin typeface="Calibri"/>
                  <a:ea typeface="Calibri"/>
                  <a:cs typeface="Calibri"/>
                </a:rPr>
                <a:t>Data Mining</a:t>
              </a:r>
              <a:endParaRPr sz="1400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29" name="Shape 127"/>
          <p:cNvGrpSpPr/>
          <p:nvPr/>
        </p:nvGrpSpPr>
        <p:grpSpPr>
          <a:xfrm>
            <a:off x="2432353" y="2469084"/>
            <a:ext cx="1212223" cy="808041"/>
            <a:chOff x="0" y="0"/>
            <a:chExt cx="857251" cy="606029"/>
          </a:xfrm>
        </p:grpSpPr>
        <p:sp>
          <p:nvSpPr>
            <p:cNvPr id="30" name="Shape 128"/>
            <p:cNvSpPr/>
            <p:nvPr/>
          </p:nvSpPr>
          <p:spPr>
            <a:xfrm>
              <a:off x="0" y="0"/>
              <a:ext cx="857251" cy="606029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1" name="Shape 129"/>
            <p:cNvSpPr/>
            <p:nvPr/>
          </p:nvSpPr>
          <p:spPr>
            <a:xfrm>
              <a:off x="0" y="103923"/>
              <a:ext cx="857251" cy="398183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1400" dirty="0">
                  <a:latin typeface="Calibri"/>
                  <a:ea typeface="Calibri"/>
                  <a:cs typeface="Calibri"/>
                </a:rPr>
                <a:t>Predictive Modeling</a:t>
              </a:r>
              <a:endParaRPr sz="1400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32" name="Shape 127"/>
          <p:cNvGrpSpPr/>
          <p:nvPr/>
        </p:nvGrpSpPr>
        <p:grpSpPr>
          <a:xfrm>
            <a:off x="3761025" y="2469587"/>
            <a:ext cx="1212223" cy="808041"/>
            <a:chOff x="0" y="0"/>
            <a:chExt cx="857251" cy="606029"/>
          </a:xfrm>
        </p:grpSpPr>
        <p:sp>
          <p:nvSpPr>
            <p:cNvPr id="33" name="Shape 128"/>
            <p:cNvSpPr/>
            <p:nvPr/>
          </p:nvSpPr>
          <p:spPr>
            <a:xfrm>
              <a:off x="0" y="0"/>
              <a:ext cx="857251" cy="606029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4" name="Shape 129"/>
            <p:cNvSpPr/>
            <p:nvPr/>
          </p:nvSpPr>
          <p:spPr>
            <a:xfrm>
              <a:off x="0" y="103923"/>
              <a:ext cx="857251" cy="398183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1400" dirty="0">
                  <a:latin typeface="Calibri"/>
                  <a:ea typeface="Calibri"/>
                  <a:cs typeface="Calibri"/>
                </a:rPr>
                <a:t>Time Series Forecasting</a:t>
              </a:r>
              <a:endParaRPr sz="1400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35" name="Shape 127"/>
          <p:cNvGrpSpPr/>
          <p:nvPr/>
        </p:nvGrpSpPr>
        <p:grpSpPr>
          <a:xfrm>
            <a:off x="5139557" y="2469084"/>
            <a:ext cx="1212223" cy="808041"/>
            <a:chOff x="0" y="0"/>
            <a:chExt cx="857251" cy="606029"/>
          </a:xfrm>
        </p:grpSpPr>
        <p:sp>
          <p:nvSpPr>
            <p:cNvPr id="36" name="Shape 128"/>
            <p:cNvSpPr/>
            <p:nvPr/>
          </p:nvSpPr>
          <p:spPr>
            <a:xfrm>
              <a:off x="0" y="0"/>
              <a:ext cx="857251" cy="606029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37" name="Shape 129"/>
            <p:cNvSpPr/>
            <p:nvPr/>
          </p:nvSpPr>
          <p:spPr>
            <a:xfrm>
              <a:off x="0" y="103923"/>
              <a:ext cx="857251" cy="398183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1400" dirty="0">
                  <a:latin typeface="Calibri"/>
                  <a:ea typeface="Calibri"/>
                  <a:cs typeface="Calibri"/>
                </a:rPr>
                <a:t>Machine Learning</a:t>
              </a:r>
              <a:endParaRPr sz="1400" dirty="0">
                <a:latin typeface="Calibri"/>
                <a:ea typeface="Calibri"/>
                <a:cs typeface="Calibri"/>
              </a:endParaRPr>
            </a:p>
          </p:txBody>
        </p:sp>
      </p:grpSp>
      <p:grpSp>
        <p:nvGrpSpPr>
          <p:cNvPr id="38" name="Shape 127"/>
          <p:cNvGrpSpPr/>
          <p:nvPr/>
        </p:nvGrpSpPr>
        <p:grpSpPr>
          <a:xfrm>
            <a:off x="7888215" y="2440056"/>
            <a:ext cx="1212223" cy="808041"/>
            <a:chOff x="0" y="0"/>
            <a:chExt cx="857251" cy="606029"/>
          </a:xfrm>
        </p:grpSpPr>
        <p:sp>
          <p:nvSpPr>
            <p:cNvPr id="39" name="Shape 128"/>
            <p:cNvSpPr/>
            <p:nvPr/>
          </p:nvSpPr>
          <p:spPr>
            <a:xfrm>
              <a:off x="0" y="0"/>
              <a:ext cx="857251" cy="606029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endParaRPr sz="140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40" name="Shape 129"/>
            <p:cNvSpPr/>
            <p:nvPr/>
          </p:nvSpPr>
          <p:spPr>
            <a:xfrm>
              <a:off x="0" y="103923"/>
              <a:ext cx="857251" cy="398183"/>
            </a:xfrm>
            <a:prstGeom prst="rect">
              <a:avLst/>
            </a:prstGeom>
            <a:ln>
              <a:solidFill>
                <a:srgbClr val="3399FF"/>
              </a:solidFill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sz="1400" dirty="0">
                  <a:latin typeface="Calibri"/>
                  <a:ea typeface="Calibri"/>
                  <a:cs typeface="Calibri"/>
                </a:rPr>
                <a:t>Optimization* Techniques</a:t>
              </a:r>
            </a:p>
          </p:txBody>
        </p:sp>
      </p:grpSp>
      <p:sp>
        <p:nvSpPr>
          <p:cNvPr id="41" name="Shape 140"/>
          <p:cNvSpPr/>
          <p:nvPr/>
        </p:nvSpPr>
        <p:spPr>
          <a:xfrm>
            <a:off x="2559839" y="5258149"/>
            <a:ext cx="1212224" cy="37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and Risk Analytics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140"/>
          <p:cNvSpPr/>
          <p:nvPr/>
        </p:nvSpPr>
        <p:spPr>
          <a:xfrm>
            <a:off x="3878679" y="5253804"/>
            <a:ext cx="1404227" cy="37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Supply chain and* Logistics Analytics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140"/>
          <p:cNvSpPr/>
          <p:nvPr/>
        </p:nvSpPr>
        <p:spPr>
          <a:xfrm>
            <a:off x="5376385" y="5258149"/>
            <a:ext cx="1564825" cy="377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and Social media* Analytics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156"/>
          <p:cNvSpPr/>
          <p:nvPr/>
        </p:nvSpPr>
        <p:spPr>
          <a:xfrm>
            <a:off x="1133045" y="1230894"/>
            <a:ext cx="1680721" cy="59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for decision making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125"/>
          <p:cNvSpPr/>
          <p:nvPr/>
        </p:nvSpPr>
        <p:spPr>
          <a:xfrm>
            <a:off x="6534409" y="3309263"/>
            <a:ext cx="1209846" cy="1315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34275" tIns="34275" rIns="34275" bIns="34275" anchor="t" anchorCtr="0">
            <a:noAutofit/>
          </a:bodyPr>
          <a:lstStyle/>
          <a:p>
            <a:pPr marL="142875" indent="-142875">
              <a:buClr>
                <a:schemeClr val="dk1"/>
              </a:buClr>
              <a:buSzPts val="900"/>
              <a:buFont typeface="Arial"/>
              <a:buChar char="•"/>
            </a:pPr>
            <a:r>
              <a:rPr lang="en-I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 Design</a:t>
            </a:r>
            <a:endParaRPr sz="2800" dirty="0"/>
          </a:p>
          <a:p>
            <a:pPr marL="142875" indent="-142875">
              <a:buClr>
                <a:schemeClr val="dk1"/>
              </a:buClr>
              <a:buSzPts val="900"/>
              <a:buFont typeface="Arial"/>
              <a:buChar char="•"/>
            </a:pPr>
            <a:r>
              <a:rPr lang="en-I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Charts</a:t>
            </a:r>
          </a:p>
          <a:p>
            <a:pPr marL="142875" indent="-142875">
              <a:buClr>
                <a:schemeClr val="dk1"/>
              </a:buClr>
              <a:buSzPts val="900"/>
              <a:buFont typeface="Arial"/>
              <a:buChar char="•"/>
            </a:pPr>
            <a:r>
              <a:rPr lang="en-I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Reporting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2875" indent="-142875">
              <a:buClr>
                <a:schemeClr val="dk1"/>
              </a:buClr>
              <a:buSzPts val="900"/>
              <a:buFont typeface="Arial"/>
              <a:buChar char="•"/>
            </a:pPr>
            <a:r>
              <a:rPr lang="en-I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Analytics best practices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9668304" y="2459061"/>
            <a:ext cx="1582730" cy="47613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Capstone Project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9668304" y="3080536"/>
            <a:ext cx="1582730" cy="47613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Hackathon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9699813" y="3678602"/>
            <a:ext cx="1582730" cy="47613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Case Study based projects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9709248" y="4303558"/>
            <a:ext cx="1582730" cy="47613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P2P networking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9709248" y="4945298"/>
            <a:ext cx="1582730" cy="47613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Proof of concept</a:t>
            </a:r>
          </a:p>
        </p:txBody>
      </p:sp>
      <p:sp>
        <p:nvSpPr>
          <p:cNvPr id="51" name="Shape 161"/>
          <p:cNvSpPr/>
          <p:nvPr/>
        </p:nvSpPr>
        <p:spPr>
          <a:xfrm>
            <a:off x="9541270" y="887459"/>
            <a:ext cx="1878116" cy="1406884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Immersive Experiential Learning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9709248" y="5605163"/>
            <a:ext cx="1582730" cy="66407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Science at Work</a:t>
            </a:r>
          </a:p>
        </p:txBody>
      </p:sp>
      <p:sp>
        <p:nvSpPr>
          <p:cNvPr id="53" name="Shape 156"/>
          <p:cNvSpPr/>
          <p:nvPr/>
        </p:nvSpPr>
        <p:spPr>
          <a:xfrm>
            <a:off x="3220678" y="1289942"/>
            <a:ext cx="1212224" cy="4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for Data Science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156">
            <a:extLst>
              <a:ext uri="{FF2B5EF4-FFF2-40B4-BE49-F238E27FC236}">
                <a16:creationId xmlns:a16="http://schemas.microsoft.com/office/drawing/2014/main" id="{04E16225-2210-404D-B063-02601AEC404D}"/>
              </a:ext>
            </a:extLst>
          </p:cNvPr>
          <p:cNvSpPr/>
          <p:nvPr/>
        </p:nvSpPr>
        <p:spPr>
          <a:xfrm>
            <a:off x="4667105" y="1290179"/>
            <a:ext cx="1212224" cy="46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0772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able&#10;&#10;Description automatically generated">
            <a:extLst>
              <a:ext uri="{FF2B5EF4-FFF2-40B4-BE49-F238E27FC236}">
                <a16:creationId xmlns:a16="http://schemas.microsoft.com/office/drawing/2014/main" id="{4422406A-2F95-0DE5-A347-3F1441F80C8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5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1394</TotalTime>
  <Words>472</Words>
  <Application>Microsoft Macintosh PowerPoint</Application>
  <PresentationFormat>Widescreen</PresentationFormat>
  <Paragraphs>119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Montserrat Medium</vt:lpstr>
      <vt:lpstr>Calibri</vt:lpstr>
      <vt:lpstr>Arial Black</vt:lpstr>
      <vt:lpstr>Office Theme</vt:lpstr>
      <vt:lpstr>PowerPoint Presentation</vt:lpstr>
      <vt:lpstr>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Rashmi P</dc:creator>
  <cp:lastModifiedBy>Aniket Chhabra</cp:lastModifiedBy>
  <cp:revision>58</cp:revision>
  <dcterms:created xsi:type="dcterms:W3CDTF">2020-09-22T08:01:27Z</dcterms:created>
  <dcterms:modified xsi:type="dcterms:W3CDTF">2023-04-06T10:36:35Z</dcterms:modified>
</cp:coreProperties>
</file>